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379" r:id="rId4"/>
    <p:sldId id="261" r:id="rId5"/>
    <p:sldId id="269" r:id="rId6"/>
    <p:sldId id="262" r:id="rId7"/>
    <p:sldId id="270" r:id="rId8"/>
    <p:sldId id="263" r:id="rId9"/>
    <p:sldId id="271" r:id="rId10"/>
    <p:sldId id="264" r:id="rId11"/>
    <p:sldId id="265" r:id="rId12"/>
    <p:sldId id="266" r:id="rId13"/>
    <p:sldId id="272" r:id="rId14"/>
    <p:sldId id="376" r:id="rId15"/>
    <p:sldId id="377" r:id="rId16"/>
    <p:sldId id="268" r:id="rId17"/>
    <p:sldId id="380" r:id="rId18"/>
    <p:sldId id="378" r:id="rId19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Mistral" panose="03090702030407020403" pitchFamily="66" charset="0"/>
      <p:regular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Playfair Display" panose="00000500000000000000" pitchFamily="2" charset="0"/>
      <p:regular r:id="rId36"/>
      <p:bold r:id="rId37"/>
      <p:italic r:id="rId38"/>
      <p:boldItalic r:id="rId39"/>
    </p:embeddedFont>
    <p:embeddedFont>
      <p:font typeface="PT Sans" panose="020B0503020203020204" pitchFamily="34" charset="0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D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9" autoAdjust="0"/>
    <p:restoredTop sz="94660"/>
  </p:normalViewPr>
  <p:slideViewPr>
    <p:cSldViewPr snapToGrid="0">
      <p:cViewPr varScale="1">
        <p:scale>
          <a:sx n="96" d="100"/>
          <a:sy n="96" d="100"/>
        </p:scale>
        <p:origin x="51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ED2B1D-3850-13FB-A1FC-C0F9FBF86B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CE0A3-EA3E-FC1C-8B55-654C753320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88D38-A6D2-4959-BF89-584255AB7C4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B3440-2C06-8947-E00E-E9AF233341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C0039-4EBB-C8F1-AF20-CCDE42E4A7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0A22B-8FE9-4117-9B54-CA6C44929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83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8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6ffa69372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6ffa69372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72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243963" y="-933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9191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75649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100" y="39955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C7007-4E86-FEFD-3A58-C632588C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4CC25-5BA0-5CE9-329A-0F5F29B0C865}"/>
              </a:ext>
            </a:extLst>
          </p:cNvPr>
          <p:cNvSpPr txBox="1"/>
          <p:nvPr userDrawn="1"/>
        </p:nvSpPr>
        <p:spPr>
          <a:xfrm>
            <a:off x="8611120" y="4683538"/>
            <a:ext cx="332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#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 rot="-784685" flipH="1">
            <a:off x="7733575" y="-8974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 rot="-1783285">
            <a:off x="7922631" y="-13956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flipH="1">
            <a:off x="-331801" y="-1681325"/>
            <a:ext cx="1214376" cy="400264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243700" y="1478750"/>
            <a:ext cx="3180300" cy="30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flipH="1">
            <a:off x="-243963" y="-1695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 flipH="1">
            <a:off x="79191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/>
          <p:nvPr/>
        </p:nvSpPr>
        <p:spPr>
          <a:xfrm flipH="1">
            <a:off x="75649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1497800" y="1489792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"/>
          </p:nvPr>
        </p:nvSpPr>
        <p:spPr>
          <a:xfrm>
            <a:off x="1497800" y="2119128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hasCustomPrompt="1"/>
          </p:nvPr>
        </p:nvSpPr>
        <p:spPr>
          <a:xfrm>
            <a:off x="720000" y="1458160"/>
            <a:ext cx="798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1497800" y="3288764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4"/>
          </p:nvPr>
        </p:nvSpPr>
        <p:spPr>
          <a:xfrm>
            <a:off x="1497800" y="3918099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3257135"/>
            <a:ext cx="798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6"/>
          </p:nvPr>
        </p:nvSpPr>
        <p:spPr>
          <a:xfrm>
            <a:off x="5944800" y="1489792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944800" y="2119127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8" hasCustomPrompt="1"/>
          </p:nvPr>
        </p:nvSpPr>
        <p:spPr>
          <a:xfrm>
            <a:off x="4986065" y="1458160"/>
            <a:ext cx="989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9"/>
          </p:nvPr>
        </p:nvSpPr>
        <p:spPr>
          <a:xfrm>
            <a:off x="5944800" y="3288772"/>
            <a:ext cx="215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3"/>
          </p:nvPr>
        </p:nvSpPr>
        <p:spPr>
          <a:xfrm>
            <a:off x="5944800" y="3918099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6065" y="3257135"/>
            <a:ext cx="989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 rot="-784685" flipH="1">
            <a:off x="7733586" y="-3640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-1783285">
            <a:off x="8151242" y="-7860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flipH="1">
            <a:off x="-408376" y="-174026"/>
            <a:ext cx="1214376" cy="412852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407300" y="1189100"/>
            <a:ext cx="6329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2008950" y="3153500"/>
            <a:ext cx="51261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 rot="-1532380">
            <a:off x="-984785" y="25045"/>
            <a:ext cx="2462769" cy="3479258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1747850" y="-340664"/>
            <a:ext cx="2293271" cy="3283712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 rot="1315565" flipH="1">
            <a:off x="7997421" y="-481925"/>
            <a:ext cx="2374167" cy="280593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070700" y="31156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7397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rot="2539665" flipH="1">
            <a:off x="7952801" y="67183"/>
            <a:ext cx="1899215" cy="944427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 rot="-1669522" flipH="1">
            <a:off x="-1115619" y="-369656"/>
            <a:ext cx="2074389" cy="2202054"/>
          </a:xfrm>
          <a:custGeom>
            <a:avLst/>
            <a:gdLst/>
            <a:ahLst/>
            <a:cxnLst/>
            <a:rect l="l" t="t" r="r" b="b"/>
            <a:pathLst>
              <a:path w="34236" h="36343" extrusionOk="0">
                <a:moveTo>
                  <a:pt x="3454" y="1"/>
                </a:moveTo>
                <a:cubicBezTo>
                  <a:pt x="3217" y="564"/>
                  <a:pt x="2938" y="1179"/>
                  <a:pt x="2639" y="1830"/>
                </a:cubicBezTo>
                <a:cubicBezTo>
                  <a:pt x="1527" y="4274"/>
                  <a:pt x="142" y="7317"/>
                  <a:pt x="59" y="9762"/>
                </a:cubicBezTo>
                <a:cubicBezTo>
                  <a:pt x="0" y="11502"/>
                  <a:pt x="1556" y="12976"/>
                  <a:pt x="3064" y="14400"/>
                </a:cubicBezTo>
                <a:cubicBezTo>
                  <a:pt x="3840" y="15137"/>
                  <a:pt x="4573" y="15831"/>
                  <a:pt x="5057" y="16529"/>
                </a:cubicBezTo>
                <a:cubicBezTo>
                  <a:pt x="6529" y="18670"/>
                  <a:pt x="7191" y="20552"/>
                  <a:pt x="8033" y="22936"/>
                </a:cubicBezTo>
                <a:cubicBezTo>
                  <a:pt x="8139" y="23239"/>
                  <a:pt x="8247" y="23548"/>
                  <a:pt x="8359" y="23864"/>
                </a:cubicBezTo>
                <a:cubicBezTo>
                  <a:pt x="9224" y="26292"/>
                  <a:pt x="11151" y="26950"/>
                  <a:pt x="13386" y="27710"/>
                </a:cubicBezTo>
                <a:cubicBezTo>
                  <a:pt x="13866" y="27875"/>
                  <a:pt x="14362" y="28045"/>
                  <a:pt x="14866" y="28240"/>
                </a:cubicBezTo>
                <a:cubicBezTo>
                  <a:pt x="17859" y="29391"/>
                  <a:pt x="20803" y="30760"/>
                  <a:pt x="23653" y="32082"/>
                </a:cubicBezTo>
                <a:cubicBezTo>
                  <a:pt x="25511" y="32943"/>
                  <a:pt x="27435" y="33839"/>
                  <a:pt x="29354" y="34665"/>
                </a:cubicBezTo>
                <a:cubicBezTo>
                  <a:pt x="29919" y="34905"/>
                  <a:pt x="30561" y="35099"/>
                  <a:pt x="31238" y="35306"/>
                </a:cubicBezTo>
                <a:cubicBezTo>
                  <a:pt x="32202" y="35599"/>
                  <a:pt x="33199" y="35901"/>
                  <a:pt x="33929" y="36342"/>
                </a:cubicBezTo>
                <a:lnTo>
                  <a:pt x="34235" y="35832"/>
                </a:lnTo>
                <a:cubicBezTo>
                  <a:pt x="33443" y="35355"/>
                  <a:pt x="32409" y="35040"/>
                  <a:pt x="31413" y="34736"/>
                </a:cubicBezTo>
                <a:cubicBezTo>
                  <a:pt x="30748" y="34536"/>
                  <a:pt x="30123" y="34345"/>
                  <a:pt x="29591" y="34118"/>
                </a:cubicBezTo>
                <a:cubicBezTo>
                  <a:pt x="27679" y="33296"/>
                  <a:pt x="25757" y="32404"/>
                  <a:pt x="23902" y="31542"/>
                </a:cubicBezTo>
                <a:cubicBezTo>
                  <a:pt x="21044" y="30216"/>
                  <a:pt x="18090" y="28845"/>
                  <a:pt x="15079" y="27684"/>
                </a:cubicBezTo>
                <a:cubicBezTo>
                  <a:pt x="14566" y="27486"/>
                  <a:pt x="14063" y="27315"/>
                  <a:pt x="13576" y="27151"/>
                </a:cubicBezTo>
                <a:cubicBezTo>
                  <a:pt x="11405" y="26407"/>
                  <a:pt x="9688" y="25822"/>
                  <a:pt x="8918" y="23667"/>
                </a:cubicBezTo>
                <a:cubicBezTo>
                  <a:pt x="8806" y="23351"/>
                  <a:pt x="8698" y="23042"/>
                  <a:pt x="8592" y="22743"/>
                </a:cubicBezTo>
                <a:cubicBezTo>
                  <a:pt x="7770" y="20410"/>
                  <a:pt x="7062" y="18397"/>
                  <a:pt x="5543" y="16193"/>
                </a:cubicBezTo>
                <a:cubicBezTo>
                  <a:pt x="5027" y="15443"/>
                  <a:pt x="4271" y="14725"/>
                  <a:pt x="3471" y="13969"/>
                </a:cubicBezTo>
                <a:cubicBezTo>
                  <a:pt x="2060" y="12633"/>
                  <a:pt x="603" y="11255"/>
                  <a:pt x="652" y="9781"/>
                </a:cubicBezTo>
                <a:cubicBezTo>
                  <a:pt x="730" y="7455"/>
                  <a:pt x="2089" y="4475"/>
                  <a:pt x="3182" y="2077"/>
                </a:cubicBezTo>
                <a:cubicBezTo>
                  <a:pt x="3481" y="1422"/>
                  <a:pt x="3761" y="800"/>
                  <a:pt x="4001" y="234"/>
                </a:cubicBezTo>
                <a:lnTo>
                  <a:pt x="3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-1532380">
            <a:off x="-1606285" y="-643205"/>
            <a:ext cx="2462769" cy="3479258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2575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 rot="2539665" flipH="1">
            <a:off x="7952801" y="67183"/>
            <a:ext cx="1899215" cy="944427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 rot="-1669522" flipH="1">
            <a:off x="-1115619" y="-369656"/>
            <a:ext cx="2074389" cy="2202054"/>
          </a:xfrm>
          <a:custGeom>
            <a:avLst/>
            <a:gdLst/>
            <a:ahLst/>
            <a:cxnLst/>
            <a:rect l="l" t="t" r="r" b="b"/>
            <a:pathLst>
              <a:path w="34236" h="36343" extrusionOk="0">
                <a:moveTo>
                  <a:pt x="3454" y="1"/>
                </a:moveTo>
                <a:cubicBezTo>
                  <a:pt x="3217" y="564"/>
                  <a:pt x="2938" y="1179"/>
                  <a:pt x="2639" y="1830"/>
                </a:cubicBezTo>
                <a:cubicBezTo>
                  <a:pt x="1527" y="4274"/>
                  <a:pt x="142" y="7317"/>
                  <a:pt x="59" y="9762"/>
                </a:cubicBezTo>
                <a:cubicBezTo>
                  <a:pt x="0" y="11502"/>
                  <a:pt x="1556" y="12976"/>
                  <a:pt x="3064" y="14400"/>
                </a:cubicBezTo>
                <a:cubicBezTo>
                  <a:pt x="3840" y="15137"/>
                  <a:pt x="4573" y="15831"/>
                  <a:pt x="5057" y="16529"/>
                </a:cubicBezTo>
                <a:cubicBezTo>
                  <a:pt x="6529" y="18670"/>
                  <a:pt x="7191" y="20552"/>
                  <a:pt x="8033" y="22936"/>
                </a:cubicBezTo>
                <a:cubicBezTo>
                  <a:pt x="8139" y="23239"/>
                  <a:pt x="8247" y="23548"/>
                  <a:pt x="8359" y="23864"/>
                </a:cubicBezTo>
                <a:cubicBezTo>
                  <a:pt x="9224" y="26292"/>
                  <a:pt x="11151" y="26950"/>
                  <a:pt x="13386" y="27710"/>
                </a:cubicBezTo>
                <a:cubicBezTo>
                  <a:pt x="13866" y="27875"/>
                  <a:pt x="14362" y="28045"/>
                  <a:pt x="14866" y="28240"/>
                </a:cubicBezTo>
                <a:cubicBezTo>
                  <a:pt x="17859" y="29391"/>
                  <a:pt x="20803" y="30760"/>
                  <a:pt x="23653" y="32082"/>
                </a:cubicBezTo>
                <a:cubicBezTo>
                  <a:pt x="25511" y="32943"/>
                  <a:pt x="27435" y="33839"/>
                  <a:pt x="29354" y="34665"/>
                </a:cubicBezTo>
                <a:cubicBezTo>
                  <a:pt x="29919" y="34905"/>
                  <a:pt x="30561" y="35099"/>
                  <a:pt x="31238" y="35306"/>
                </a:cubicBezTo>
                <a:cubicBezTo>
                  <a:pt x="32202" y="35599"/>
                  <a:pt x="33199" y="35901"/>
                  <a:pt x="33929" y="36342"/>
                </a:cubicBezTo>
                <a:lnTo>
                  <a:pt x="34235" y="35832"/>
                </a:lnTo>
                <a:cubicBezTo>
                  <a:pt x="33443" y="35355"/>
                  <a:pt x="32409" y="35040"/>
                  <a:pt x="31413" y="34736"/>
                </a:cubicBezTo>
                <a:cubicBezTo>
                  <a:pt x="30748" y="34536"/>
                  <a:pt x="30123" y="34345"/>
                  <a:pt x="29591" y="34118"/>
                </a:cubicBezTo>
                <a:cubicBezTo>
                  <a:pt x="27679" y="33296"/>
                  <a:pt x="25757" y="32404"/>
                  <a:pt x="23902" y="31542"/>
                </a:cubicBezTo>
                <a:cubicBezTo>
                  <a:pt x="21044" y="30216"/>
                  <a:pt x="18090" y="28845"/>
                  <a:pt x="15079" y="27684"/>
                </a:cubicBezTo>
                <a:cubicBezTo>
                  <a:pt x="14566" y="27486"/>
                  <a:pt x="14063" y="27315"/>
                  <a:pt x="13576" y="27151"/>
                </a:cubicBezTo>
                <a:cubicBezTo>
                  <a:pt x="11405" y="26407"/>
                  <a:pt x="9688" y="25822"/>
                  <a:pt x="8918" y="23667"/>
                </a:cubicBezTo>
                <a:cubicBezTo>
                  <a:pt x="8806" y="23351"/>
                  <a:pt x="8698" y="23042"/>
                  <a:pt x="8592" y="22743"/>
                </a:cubicBezTo>
                <a:cubicBezTo>
                  <a:pt x="7770" y="20410"/>
                  <a:pt x="7062" y="18397"/>
                  <a:pt x="5543" y="16193"/>
                </a:cubicBezTo>
                <a:cubicBezTo>
                  <a:pt x="5027" y="15443"/>
                  <a:pt x="4271" y="14725"/>
                  <a:pt x="3471" y="13969"/>
                </a:cubicBezTo>
                <a:cubicBezTo>
                  <a:pt x="2060" y="12633"/>
                  <a:pt x="603" y="11255"/>
                  <a:pt x="652" y="9781"/>
                </a:cubicBezTo>
                <a:cubicBezTo>
                  <a:pt x="730" y="7455"/>
                  <a:pt x="2089" y="4475"/>
                  <a:pt x="3182" y="2077"/>
                </a:cubicBezTo>
                <a:cubicBezTo>
                  <a:pt x="3481" y="1422"/>
                  <a:pt x="3761" y="800"/>
                  <a:pt x="4001" y="234"/>
                </a:cubicBezTo>
                <a:lnTo>
                  <a:pt x="3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/>
          <p:nvPr/>
        </p:nvSpPr>
        <p:spPr>
          <a:xfrm rot="-1532380">
            <a:off x="-1606285" y="-643205"/>
            <a:ext cx="2462769" cy="3479258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719900" y="1533450"/>
            <a:ext cx="77040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 rot="1236882" flipH="1">
            <a:off x="7680459" y="103396"/>
            <a:ext cx="2374143" cy="2805904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flipH="1">
            <a:off x="8516333" y="-485412"/>
            <a:ext cx="2293271" cy="2585072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 rot="-1315565">
            <a:off x="-1005022" y="-481925"/>
            <a:ext cx="2374167" cy="280593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0000" y="33129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720000" y="3718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 idx="2"/>
          </p:nvPr>
        </p:nvSpPr>
        <p:spPr>
          <a:xfrm>
            <a:off x="3484419" y="187561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3"/>
          </p:nvPr>
        </p:nvSpPr>
        <p:spPr>
          <a:xfrm>
            <a:off x="3484421" y="226978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4"/>
          </p:nvPr>
        </p:nvSpPr>
        <p:spPr>
          <a:xfrm>
            <a:off x="6255596" y="33357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5"/>
          </p:nvPr>
        </p:nvSpPr>
        <p:spPr>
          <a:xfrm>
            <a:off x="6255599" y="3718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 flipH="1">
            <a:off x="8252620" y="-928356"/>
            <a:ext cx="1245003" cy="3181217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/>
          <p:nvPr/>
        </p:nvSpPr>
        <p:spPr>
          <a:xfrm rot="-844789">
            <a:off x="8256274" y="-340789"/>
            <a:ext cx="1031065" cy="343335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-263905" y="-1215306"/>
            <a:ext cx="1245003" cy="3181217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132337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132337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 idx="2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3"/>
          </p:nvPr>
        </p:nvSpPr>
        <p:spPr>
          <a:xfrm>
            <a:off x="132337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4"/>
          </p:nvPr>
        </p:nvSpPr>
        <p:spPr>
          <a:xfrm>
            <a:off x="132337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5"/>
          </p:nvPr>
        </p:nvSpPr>
        <p:spPr>
          <a:xfrm>
            <a:off x="132337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6"/>
          </p:nvPr>
        </p:nvSpPr>
        <p:spPr>
          <a:xfrm>
            <a:off x="132337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 rot="-240488">
            <a:off x="-424134" y="-626662"/>
            <a:ext cx="1244966" cy="3296515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 rot="758190" flipH="1">
            <a:off x="-566166" y="-1075222"/>
            <a:ext cx="1031062" cy="3132328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8371800" y="-466725"/>
            <a:ext cx="1214376" cy="400264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868975" y="170801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1"/>
          </p:nvPr>
        </p:nvSpPr>
        <p:spPr>
          <a:xfrm>
            <a:off x="830575" y="2630725"/>
            <a:ext cx="22521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2"/>
          </p:nvPr>
        </p:nvSpPr>
        <p:spPr>
          <a:xfrm>
            <a:off x="3484350" y="170801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3"/>
          </p:nvPr>
        </p:nvSpPr>
        <p:spPr>
          <a:xfrm>
            <a:off x="3445950" y="2630725"/>
            <a:ext cx="22521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4"/>
          </p:nvPr>
        </p:nvSpPr>
        <p:spPr>
          <a:xfrm>
            <a:off x="6099725" y="170801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5"/>
          </p:nvPr>
        </p:nvSpPr>
        <p:spPr>
          <a:xfrm>
            <a:off x="6061325" y="2630725"/>
            <a:ext cx="22521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784685">
            <a:off x="-181759" y="-8212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1783285" flipH="1">
            <a:off x="-385508" y="-12432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8143200" y="-478825"/>
            <a:ext cx="1214376" cy="4636445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195100"/>
            <a:ext cx="4337700" cy="14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8725"/>
            <a:ext cx="5067600" cy="10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676775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 rot="784685">
            <a:off x="-410359" y="-8974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/>
          <p:nvPr/>
        </p:nvSpPr>
        <p:spPr>
          <a:xfrm rot="1783285" flipH="1">
            <a:off x="-385508" y="-13956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8448000" y="-771525"/>
            <a:ext cx="1214376" cy="400264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7131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10467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2"/>
          </p:nvPr>
        </p:nvSpPr>
        <p:spPr>
          <a:xfrm>
            <a:off x="61122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3"/>
          </p:nvPr>
        </p:nvSpPr>
        <p:spPr>
          <a:xfrm>
            <a:off x="61122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4"/>
          </p:nvPr>
        </p:nvSpPr>
        <p:spPr>
          <a:xfrm>
            <a:off x="7131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5"/>
          </p:nvPr>
        </p:nvSpPr>
        <p:spPr>
          <a:xfrm>
            <a:off x="10467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6"/>
          </p:nvPr>
        </p:nvSpPr>
        <p:spPr>
          <a:xfrm>
            <a:off x="61122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7"/>
          </p:nvPr>
        </p:nvSpPr>
        <p:spPr>
          <a:xfrm>
            <a:off x="61122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 rot="784685">
            <a:off x="-257959" y="-8974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/>
          <p:nvPr/>
        </p:nvSpPr>
        <p:spPr>
          <a:xfrm rot="1783285" flipH="1">
            <a:off x="-461708" y="-13194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4"/>
          <p:cNvSpPr/>
          <p:nvPr/>
        </p:nvSpPr>
        <p:spPr>
          <a:xfrm rot="-593063">
            <a:off x="8066979" y="-555017"/>
            <a:ext cx="1214363" cy="4636379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1872622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1872622" y="20654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2"/>
          </p:nvPr>
        </p:nvSpPr>
        <p:spPr>
          <a:xfrm>
            <a:off x="5893580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3"/>
          </p:nvPr>
        </p:nvSpPr>
        <p:spPr>
          <a:xfrm>
            <a:off x="5893576" y="20654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4"/>
          </p:nvPr>
        </p:nvSpPr>
        <p:spPr>
          <a:xfrm>
            <a:off x="1872622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5"/>
          </p:nvPr>
        </p:nvSpPr>
        <p:spPr>
          <a:xfrm>
            <a:off x="1872622" y="34988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 idx="6"/>
          </p:nvPr>
        </p:nvSpPr>
        <p:spPr>
          <a:xfrm>
            <a:off x="5893580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7"/>
          </p:nvPr>
        </p:nvSpPr>
        <p:spPr>
          <a:xfrm>
            <a:off x="5893576" y="34988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 flipH="1">
            <a:off x="7692880" y="-288986"/>
            <a:ext cx="2374159" cy="280592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 rot="-2700000" flipH="1">
            <a:off x="8364443" y="-538691"/>
            <a:ext cx="1031034" cy="3132241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 rot="-236223">
            <a:off x="-431802" y="-749425"/>
            <a:ext cx="1244962" cy="3296496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 idx="2"/>
          </p:nvPr>
        </p:nvSpPr>
        <p:spPr>
          <a:xfrm>
            <a:off x="12860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1"/>
          </p:nvPr>
        </p:nvSpPr>
        <p:spPr>
          <a:xfrm>
            <a:off x="12860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title" idx="3"/>
          </p:nvPr>
        </p:nvSpPr>
        <p:spPr>
          <a:xfrm>
            <a:off x="12860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4"/>
          </p:nvPr>
        </p:nvSpPr>
        <p:spPr>
          <a:xfrm>
            <a:off x="12860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5"/>
          </p:nvPr>
        </p:nvSpPr>
        <p:spPr>
          <a:xfrm>
            <a:off x="12860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6"/>
          </p:nvPr>
        </p:nvSpPr>
        <p:spPr>
          <a:xfrm>
            <a:off x="12860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7"/>
          </p:nvPr>
        </p:nvSpPr>
        <p:spPr>
          <a:xfrm>
            <a:off x="56826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8"/>
          </p:nvPr>
        </p:nvSpPr>
        <p:spPr>
          <a:xfrm>
            <a:off x="56826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9"/>
          </p:nvPr>
        </p:nvSpPr>
        <p:spPr>
          <a:xfrm>
            <a:off x="56826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3"/>
          </p:nvPr>
        </p:nvSpPr>
        <p:spPr>
          <a:xfrm>
            <a:off x="56826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14"/>
          </p:nvPr>
        </p:nvSpPr>
        <p:spPr>
          <a:xfrm>
            <a:off x="56826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5"/>
          </p:nvPr>
        </p:nvSpPr>
        <p:spPr>
          <a:xfrm>
            <a:off x="56826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1"/>
          </p:nvPr>
        </p:nvSpPr>
        <p:spPr>
          <a:xfrm>
            <a:off x="2223600" y="123482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3"/>
          </p:nvPr>
        </p:nvSpPr>
        <p:spPr>
          <a:xfrm>
            <a:off x="2223600" y="2554644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5"/>
          </p:nvPr>
        </p:nvSpPr>
        <p:spPr>
          <a:xfrm>
            <a:off x="2223600" y="387446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6" name="Google Shape;206;p26"/>
          <p:cNvSpPr/>
          <p:nvPr/>
        </p:nvSpPr>
        <p:spPr>
          <a:xfrm rot="-1103675" flipH="1">
            <a:off x="8084800" y="-611819"/>
            <a:ext cx="1245021" cy="318126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8322223" y="-561604"/>
            <a:ext cx="2074359" cy="2202022"/>
          </a:xfrm>
          <a:custGeom>
            <a:avLst/>
            <a:gdLst/>
            <a:ahLst/>
            <a:cxnLst/>
            <a:rect l="l" t="t" r="r" b="b"/>
            <a:pathLst>
              <a:path w="34236" h="36343" extrusionOk="0">
                <a:moveTo>
                  <a:pt x="3454" y="1"/>
                </a:moveTo>
                <a:cubicBezTo>
                  <a:pt x="3217" y="564"/>
                  <a:pt x="2938" y="1179"/>
                  <a:pt x="2639" y="1830"/>
                </a:cubicBezTo>
                <a:cubicBezTo>
                  <a:pt x="1527" y="4274"/>
                  <a:pt x="142" y="7317"/>
                  <a:pt x="59" y="9762"/>
                </a:cubicBezTo>
                <a:cubicBezTo>
                  <a:pt x="0" y="11502"/>
                  <a:pt x="1556" y="12976"/>
                  <a:pt x="3064" y="14400"/>
                </a:cubicBezTo>
                <a:cubicBezTo>
                  <a:pt x="3840" y="15137"/>
                  <a:pt x="4573" y="15831"/>
                  <a:pt x="5057" y="16529"/>
                </a:cubicBezTo>
                <a:cubicBezTo>
                  <a:pt x="6529" y="18670"/>
                  <a:pt x="7191" y="20552"/>
                  <a:pt x="8033" y="22936"/>
                </a:cubicBezTo>
                <a:cubicBezTo>
                  <a:pt x="8139" y="23239"/>
                  <a:pt x="8247" y="23548"/>
                  <a:pt x="8359" y="23864"/>
                </a:cubicBezTo>
                <a:cubicBezTo>
                  <a:pt x="9224" y="26292"/>
                  <a:pt x="11151" y="26950"/>
                  <a:pt x="13386" y="27710"/>
                </a:cubicBezTo>
                <a:cubicBezTo>
                  <a:pt x="13866" y="27875"/>
                  <a:pt x="14362" y="28045"/>
                  <a:pt x="14866" y="28240"/>
                </a:cubicBezTo>
                <a:cubicBezTo>
                  <a:pt x="17859" y="29391"/>
                  <a:pt x="20803" y="30760"/>
                  <a:pt x="23653" y="32082"/>
                </a:cubicBezTo>
                <a:cubicBezTo>
                  <a:pt x="25511" y="32943"/>
                  <a:pt x="27435" y="33839"/>
                  <a:pt x="29354" y="34665"/>
                </a:cubicBezTo>
                <a:cubicBezTo>
                  <a:pt x="29919" y="34905"/>
                  <a:pt x="30561" y="35099"/>
                  <a:pt x="31238" y="35306"/>
                </a:cubicBezTo>
                <a:cubicBezTo>
                  <a:pt x="32202" y="35599"/>
                  <a:pt x="33199" y="35901"/>
                  <a:pt x="33929" y="36342"/>
                </a:cubicBezTo>
                <a:lnTo>
                  <a:pt x="34235" y="35832"/>
                </a:lnTo>
                <a:cubicBezTo>
                  <a:pt x="33443" y="35355"/>
                  <a:pt x="32409" y="35040"/>
                  <a:pt x="31413" y="34736"/>
                </a:cubicBezTo>
                <a:cubicBezTo>
                  <a:pt x="30748" y="34536"/>
                  <a:pt x="30123" y="34345"/>
                  <a:pt x="29591" y="34118"/>
                </a:cubicBezTo>
                <a:cubicBezTo>
                  <a:pt x="27679" y="33296"/>
                  <a:pt x="25757" y="32404"/>
                  <a:pt x="23902" y="31542"/>
                </a:cubicBezTo>
                <a:cubicBezTo>
                  <a:pt x="21044" y="30216"/>
                  <a:pt x="18090" y="28845"/>
                  <a:pt x="15079" y="27684"/>
                </a:cubicBezTo>
                <a:cubicBezTo>
                  <a:pt x="14566" y="27486"/>
                  <a:pt x="14063" y="27315"/>
                  <a:pt x="13576" y="27151"/>
                </a:cubicBezTo>
                <a:cubicBezTo>
                  <a:pt x="11405" y="26407"/>
                  <a:pt x="9688" y="25822"/>
                  <a:pt x="8918" y="23667"/>
                </a:cubicBezTo>
                <a:cubicBezTo>
                  <a:pt x="8806" y="23351"/>
                  <a:pt x="8698" y="23042"/>
                  <a:pt x="8592" y="22743"/>
                </a:cubicBezTo>
                <a:cubicBezTo>
                  <a:pt x="7770" y="20410"/>
                  <a:pt x="7062" y="18397"/>
                  <a:pt x="5543" y="16193"/>
                </a:cubicBezTo>
                <a:cubicBezTo>
                  <a:pt x="5027" y="15443"/>
                  <a:pt x="4271" y="14725"/>
                  <a:pt x="3471" y="13969"/>
                </a:cubicBezTo>
                <a:cubicBezTo>
                  <a:pt x="2060" y="12633"/>
                  <a:pt x="603" y="11255"/>
                  <a:pt x="652" y="9781"/>
                </a:cubicBezTo>
                <a:cubicBezTo>
                  <a:pt x="730" y="7455"/>
                  <a:pt x="2089" y="4475"/>
                  <a:pt x="3182" y="2077"/>
                </a:cubicBezTo>
                <a:cubicBezTo>
                  <a:pt x="3481" y="1422"/>
                  <a:pt x="3761" y="800"/>
                  <a:pt x="4001" y="234"/>
                </a:cubicBezTo>
                <a:lnTo>
                  <a:pt x="3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/>
          <p:nvPr/>
        </p:nvSpPr>
        <p:spPr>
          <a:xfrm rot="1040920" flipH="1">
            <a:off x="-826208" y="-506959"/>
            <a:ext cx="2074408" cy="2202074"/>
          </a:xfrm>
          <a:custGeom>
            <a:avLst/>
            <a:gdLst/>
            <a:ahLst/>
            <a:cxnLst/>
            <a:rect l="l" t="t" r="r" b="b"/>
            <a:pathLst>
              <a:path w="34236" h="36343" extrusionOk="0">
                <a:moveTo>
                  <a:pt x="3454" y="1"/>
                </a:moveTo>
                <a:cubicBezTo>
                  <a:pt x="3217" y="564"/>
                  <a:pt x="2938" y="1179"/>
                  <a:pt x="2639" y="1830"/>
                </a:cubicBezTo>
                <a:cubicBezTo>
                  <a:pt x="1527" y="4274"/>
                  <a:pt x="142" y="7317"/>
                  <a:pt x="59" y="9762"/>
                </a:cubicBezTo>
                <a:cubicBezTo>
                  <a:pt x="0" y="11502"/>
                  <a:pt x="1556" y="12976"/>
                  <a:pt x="3064" y="14400"/>
                </a:cubicBezTo>
                <a:cubicBezTo>
                  <a:pt x="3840" y="15137"/>
                  <a:pt x="4573" y="15831"/>
                  <a:pt x="5057" y="16529"/>
                </a:cubicBezTo>
                <a:cubicBezTo>
                  <a:pt x="6529" y="18670"/>
                  <a:pt x="7191" y="20552"/>
                  <a:pt x="8033" y="22936"/>
                </a:cubicBezTo>
                <a:cubicBezTo>
                  <a:pt x="8139" y="23239"/>
                  <a:pt x="8247" y="23548"/>
                  <a:pt x="8359" y="23864"/>
                </a:cubicBezTo>
                <a:cubicBezTo>
                  <a:pt x="9224" y="26292"/>
                  <a:pt x="11151" y="26950"/>
                  <a:pt x="13386" y="27710"/>
                </a:cubicBezTo>
                <a:cubicBezTo>
                  <a:pt x="13866" y="27875"/>
                  <a:pt x="14362" y="28045"/>
                  <a:pt x="14866" y="28240"/>
                </a:cubicBezTo>
                <a:cubicBezTo>
                  <a:pt x="17859" y="29391"/>
                  <a:pt x="20803" y="30760"/>
                  <a:pt x="23653" y="32082"/>
                </a:cubicBezTo>
                <a:cubicBezTo>
                  <a:pt x="25511" y="32943"/>
                  <a:pt x="27435" y="33839"/>
                  <a:pt x="29354" y="34665"/>
                </a:cubicBezTo>
                <a:cubicBezTo>
                  <a:pt x="29919" y="34905"/>
                  <a:pt x="30561" y="35099"/>
                  <a:pt x="31238" y="35306"/>
                </a:cubicBezTo>
                <a:cubicBezTo>
                  <a:pt x="32202" y="35599"/>
                  <a:pt x="33199" y="35901"/>
                  <a:pt x="33929" y="36342"/>
                </a:cubicBezTo>
                <a:lnTo>
                  <a:pt x="34235" y="35832"/>
                </a:lnTo>
                <a:cubicBezTo>
                  <a:pt x="33443" y="35355"/>
                  <a:pt x="32409" y="35040"/>
                  <a:pt x="31413" y="34736"/>
                </a:cubicBezTo>
                <a:cubicBezTo>
                  <a:pt x="30748" y="34536"/>
                  <a:pt x="30123" y="34345"/>
                  <a:pt x="29591" y="34118"/>
                </a:cubicBezTo>
                <a:cubicBezTo>
                  <a:pt x="27679" y="33296"/>
                  <a:pt x="25757" y="32404"/>
                  <a:pt x="23902" y="31542"/>
                </a:cubicBezTo>
                <a:cubicBezTo>
                  <a:pt x="21044" y="30216"/>
                  <a:pt x="18090" y="28845"/>
                  <a:pt x="15079" y="27684"/>
                </a:cubicBezTo>
                <a:cubicBezTo>
                  <a:pt x="14566" y="27486"/>
                  <a:pt x="14063" y="27315"/>
                  <a:pt x="13576" y="27151"/>
                </a:cubicBezTo>
                <a:cubicBezTo>
                  <a:pt x="11405" y="26407"/>
                  <a:pt x="9688" y="25822"/>
                  <a:pt x="8918" y="23667"/>
                </a:cubicBezTo>
                <a:cubicBezTo>
                  <a:pt x="8806" y="23351"/>
                  <a:pt x="8698" y="23042"/>
                  <a:pt x="8592" y="22743"/>
                </a:cubicBezTo>
                <a:cubicBezTo>
                  <a:pt x="7770" y="20410"/>
                  <a:pt x="7062" y="18397"/>
                  <a:pt x="5543" y="16193"/>
                </a:cubicBezTo>
                <a:cubicBezTo>
                  <a:pt x="5027" y="15443"/>
                  <a:pt x="4271" y="14725"/>
                  <a:pt x="3471" y="13969"/>
                </a:cubicBezTo>
                <a:cubicBezTo>
                  <a:pt x="2060" y="12633"/>
                  <a:pt x="603" y="11255"/>
                  <a:pt x="652" y="9781"/>
                </a:cubicBezTo>
                <a:cubicBezTo>
                  <a:pt x="730" y="7455"/>
                  <a:pt x="2089" y="4475"/>
                  <a:pt x="3182" y="2077"/>
                </a:cubicBezTo>
                <a:cubicBezTo>
                  <a:pt x="3481" y="1422"/>
                  <a:pt x="3761" y="800"/>
                  <a:pt x="4001" y="234"/>
                </a:cubicBezTo>
                <a:lnTo>
                  <a:pt x="3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/>
          <p:nvPr/>
        </p:nvSpPr>
        <p:spPr>
          <a:xfrm flipH="1">
            <a:off x="7692880" y="-288986"/>
            <a:ext cx="2374159" cy="280592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"/>
          <p:cNvSpPr/>
          <p:nvPr/>
        </p:nvSpPr>
        <p:spPr>
          <a:xfrm rot="-2700000" flipH="1">
            <a:off x="8364443" y="-538691"/>
            <a:ext cx="1031034" cy="3132241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 rot="-236223">
            <a:off x="-431802" y="-749425"/>
            <a:ext cx="1244962" cy="3296496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 flipH="1">
            <a:off x="7874419" y="-137976"/>
            <a:ext cx="2481131" cy="294392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2700000">
            <a:off x="94776" y="-643730"/>
            <a:ext cx="1031034" cy="3132241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8576741" y="-658300"/>
            <a:ext cx="1031060" cy="3132321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720000" y="3752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13100" y="1394019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720000" y="2966252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&amp; images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highlight>
                <a:srgbClr val="DFDEF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246078" y="0"/>
            <a:ext cx="4897923" cy="51435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928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190D85C-31EB-4A75-915E-2C95A096231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46335" y="1794580"/>
            <a:ext cx="1283870" cy="1283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354F78E-D5D6-4FC3-A4CA-5AE593088A5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880649" y="1794580"/>
            <a:ext cx="1283870" cy="1283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B111915-AB98-4076-9063-98C133143B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962" y="1794580"/>
            <a:ext cx="1283870" cy="1283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85EB07C-AC33-4480-B733-D1796F4650B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149276" y="1794580"/>
            <a:ext cx="1283870" cy="1283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5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-1055101">
            <a:off x="-960243" y="-611114"/>
            <a:ext cx="1615770" cy="1821365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7641225" y="-691372"/>
            <a:ext cx="1756619" cy="207607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8145456" y="-66021"/>
            <a:ext cx="1756619" cy="2322794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rot="-1794915">
            <a:off x="-1502546" y="-638410"/>
            <a:ext cx="2293282" cy="2585085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8555291" y="-912025"/>
            <a:ext cx="1031060" cy="3132321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7852681" y="-293879"/>
            <a:ext cx="2074359" cy="2202022"/>
          </a:xfrm>
          <a:custGeom>
            <a:avLst/>
            <a:gdLst/>
            <a:ahLst/>
            <a:cxnLst/>
            <a:rect l="l" t="t" r="r" b="b"/>
            <a:pathLst>
              <a:path w="34236" h="36343" extrusionOk="0">
                <a:moveTo>
                  <a:pt x="3454" y="1"/>
                </a:moveTo>
                <a:cubicBezTo>
                  <a:pt x="3217" y="564"/>
                  <a:pt x="2938" y="1179"/>
                  <a:pt x="2639" y="1830"/>
                </a:cubicBezTo>
                <a:cubicBezTo>
                  <a:pt x="1527" y="4274"/>
                  <a:pt x="142" y="7317"/>
                  <a:pt x="59" y="9762"/>
                </a:cubicBezTo>
                <a:cubicBezTo>
                  <a:pt x="0" y="11502"/>
                  <a:pt x="1556" y="12976"/>
                  <a:pt x="3064" y="14400"/>
                </a:cubicBezTo>
                <a:cubicBezTo>
                  <a:pt x="3840" y="15137"/>
                  <a:pt x="4573" y="15831"/>
                  <a:pt x="5057" y="16529"/>
                </a:cubicBezTo>
                <a:cubicBezTo>
                  <a:pt x="6529" y="18670"/>
                  <a:pt x="7191" y="20552"/>
                  <a:pt x="8033" y="22936"/>
                </a:cubicBezTo>
                <a:cubicBezTo>
                  <a:pt x="8139" y="23239"/>
                  <a:pt x="8247" y="23548"/>
                  <a:pt x="8359" y="23864"/>
                </a:cubicBezTo>
                <a:cubicBezTo>
                  <a:pt x="9224" y="26292"/>
                  <a:pt x="11151" y="26950"/>
                  <a:pt x="13386" y="27710"/>
                </a:cubicBezTo>
                <a:cubicBezTo>
                  <a:pt x="13866" y="27875"/>
                  <a:pt x="14362" y="28045"/>
                  <a:pt x="14866" y="28240"/>
                </a:cubicBezTo>
                <a:cubicBezTo>
                  <a:pt x="17859" y="29391"/>
                  <a:pt x="20803" y="30760"/>
                  <a:pt x="23653" y="32082"/>
                </a:cubicBezTo>
                <a:cubicBezTo>
                  <a:pt x="25511" y="32943"/>
                  <a:pt x="27435" y="33839"/>
                  <a:pt x="29354" y="34665"/>
                </a:cubicBezTo>
                <a:cubicBezTo>
                  <a:pt x="29919" y="34905"/>
                  <a:pt x="30561" y="35099"/>
                  <a:pt x="31238" y="35306"/>
                </a:cubicBezTo>
                <a:cubicBezTo>
                  <a:pt x="32202" y="35599"/>
                  <a:pt x="33199" y="35901"/>
                  <a:pt x="33929" y="36342"/>
                </a:cubicBezTo>
                <a:lnTo>
                  <a:pt x="34235" y="35832"/>
                </a:lnTo>
                <a:cubicBezTo>
                  <a:pt x="33443" y="35355"/>
                  <a:pt x="32409" y="35040"/>
                  <a:pt x="31413" y="34736"/>
                </a:cubicBezTo>
                <a:cubicBezTo>
                  <a:pt x="30748" y="34536"/>
                  <a:pt x="30123" y="34345"/>
                  <a:pt x="29591" y="34118"/>
                </a:cubicBezTo>
                <a:cubicBezTo>
                  <a:pt x="27679" y="33296"/>
                  <a:pt x="25757" y="32404"/>
                  <a:pt x="23902" y="31542"/>
                </a:cubicBezTo>
                <a:cubicBezTo>
                  <a:pt x="21044" y="30216"/>
                  <a:pt x="18090" y="28845"/>
                  <a:pt x="15079" y="27684"/>
                </a:cubicBezTo>
                <a:cubicBezTo>
                  <a:pt x="14566" y="27486"/>
                  <a:pt x="14063" y="27315"/>
                  <a:pt x="13576" y="27151"/>
                </a:cubicBezTo>
                <a:cubicBezTo>
                  <a:pt x="11405" y="26407"/>
                  <a:pt x="9688" y="25822"/>
                  <a:pt x="8918" y="23667"/>
                </a:cubicBezTo>
                <a:cubicBezTo>
                  <a:pt x="8806" y="23351"/>
                  <a:pt x="8698" y="23042"/>
                  <a:pt x="8592" y="22743"/>
                </a:cubicBezTo>
                <a:cubicBezTo>
                  <a:pt x="7770" y="20410"/>
                  <a:pt x="7062" y="18397"/>
                  <a:pt x="5543" y="16193"/>
                </a:cubicBezTo>
                <a:cubicBezTo>
                  <a:pt x="5027" y="15443"/>
                  <a:pt x="4271" y="14725"/>
                  <a:pt x="3471" y="13969"/>
                </a:cubicBezTo>
                <a:cubicBezTo>
                  <a:pt x="2060" y="12633"/>
                  <a:pt x="603" y="11255"/>
                  <a:pt x="652" y="9781"/>
                </a:cubicBezTo>
                <a:cubicBezTo>
                  <a:pt x="730" y="7455"/>
                  <a:pt x="2089" y="4475"/>
                  <a:pt x="3182" y="2077"/>
                </a:cubicBezTo>
                <a:cubicBezTo>
                  <a:pt x="3481" y="1422"/>
                  <a:pt x="3761" y="800"/>
                  <a:pt x="4001" y="234"/>
                </a:cubicBezTo>
                <a:lnTo>
                  <a:pt x="3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91314" y="220340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2"/>
          </p:nvPr>
        </p:nvSpPr>
        <p:spPr>
          <a:xfrm>
            <a:off x="5110086" y="220340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5110088" y="278625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291312" y="278625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rot="-1236882">
            <a:off x="-992836" y="-201404"/>
            <a:ext cx="2374143" cy="2805904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-2700000">
            <a:off x="-1671654" y="-637784"/>
            <a:ext cx="2293212" cy="2585006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rot="1315565" flipH="1">
            <a:off x="7821221" y="-111650"/>
            <a:ext cx="2374167" cy="280593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flipH="1">
            <a:off x="-243963" y="-2457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 flipH="1">
            <a:off x="80715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 flipH="1">
            <a:off x="77173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0000" y="1650200"/>
            <a:ext cx="3876000" cy="23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-3419928">
            <a:off x="-1702337" y="601789"/>
            <a:ext cx="2807434" cy="1193427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401600" flipH="1">
            <a:off x="8049665" y="111206"/>
            <a:ext cx="2374221" cy="280599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836192">
            <a:off x="-1327580" y="-192083"/>
            <a:ext cx="2334065" cy="2880761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896900" y="1307100"/>
            <a:ext cx="6534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 flipH="1">
            <a:off x="-331799" y="-846185"/>
            <a:ext cx="855913" cy="3527545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 rot="894957" flipH="1">
            <a:off x="8570322" y="26143"/>
            <a:ext cx="1383968" cy="1264504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rot="894957" flipH="1">
            <a:off x="8014872" y="-268356"/>
            <a:ext cx="1730081" cy="2773774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245625" y="1913850"/>
            <a:ext cx="5050500" cy="13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 rot="1103675">
            <a:off x="274406" y="-611819"/>
            <a:ext cx="1245021" cy="318126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 flipH="1">
            <a:off x="-878080" y="-1048117"/>
            <a:ext cx="2074359" cy="2202022"/>
          </a:xfrm>
          <a:custGeom>
            <a:avLst/>
            <a:gdLst/>
            <a:ahLst/>
            <a:cxnLst/>
            <a:rect l="l" t="t" r="r" b="b"/>
            <a:pathLst>
              <a:path w="34236" h="36343" extrusionOk="0">
                <a:moveTo>
                  <a:pt x="3454" y="1"/>
                </a:moveTo>
                <a:cubicBezTo>
                  <a:pt x="3217" y="564"/>
                  <a:pt x="2938" y="1179"/>
                  <a:pt x="2639" y="1830"/>
                </a:cubicBezTo>
                <a:cubicBezTo>
                  <a:pt x="1527" y="4274"/>
                  <a:pt x="142" y="7317"/>
                  <a:pt x="59" y="9762"/>
                </a:cubicBezTo>
                <a:cubicBezTo>
                  <a:pt x="0" y="11502"/>
                  <a:pt x="1556" y="12976"/>
                  <a:pt x="3064" y="14400"/>
                </a:cubicBezTo>
                <a:cubicBezTo>
                  <a:pt x="3840" y="15137"/>
                  <a:pt x="4573" y="15831"/>
                  <a:pt x="5057" y="16529"/>
                </a:cubicBezTo>
                <a:cubicBezTo>
                  <a:pt x="6529" y="18670"/>
                  <a:pt x="7191" y="20552"/>
                  <a:pt x="8033" y="22936"/>
                </a:cubicBezTo>
                <a:cubicBezTo>
                  <a:pt x="8139" y="23239"/>
                  <a:pt x="8247" y="23548"/>
                  <a:pt x="8359" y="23864"/>
                </a:cubicBezTo>
                <a:cubicBezTo>
                  <a:pt x="9224" y="26292"/>
                  <a:pt x="11151" y="26950"/>
                  <a:pt x="13386" y="27710"/>
                </a:cubicBezTo>
                <a:cubicBezTo>
                  <a:pt x="13866" y="27875"/>
                  <a:pt x="14362" y="28045"/>
                  <a:pt x="14866" y="28240"/>
                </a:cubicBezTo>
                <a:cubicBezTo>
                  <a:pt x="17859" y="29391"/>
                  <a:pt x="20803" y="30760"/>
                  <a:pt x="23653" y="32082"/>
                </a:cubicBezTo>
                <a:cubicBezTo>
                  <a:pt x="25511" y="32943"/>
                  <a:pt x="27435" y="33839"/>
                  <a:pt x="29354" y="34665"/>
                </a:cubicBezTo>
                <a:cubicBezTo>
                  <a:pt x="29919" y="34905"/>
                  <a:pt x="30561" y="35099"/>
                  <a:pt x="31238" y="35306"/>
                </a:cubicBezTo>
                <a:cubicBezTo>
                  <a:pt x="32202" y="35599"/>
                  <a:pt x="33199" y="35901"/>
                  <a:pt x="33929" y="36342"/>
                </a:cubicBezTo>
                <a:lnTo>
                  <a:pt x="34235" y="35832"/>
                </a:lnTo>
                <a:cubicBezTo>
                  <a:pt x="33443" y="35355"/>
                  <a:pt x="32409" y="35040"/>
                  <a:pt x="31413" y="34736"/>
                </a:cubicBezTo>
                <a:cubicBezTo>
                  <a:pt x="30748" y="34536"/>
                  <a:pt x="30123" y="34345"/>
                  <a:pt x="29591" y="34118"/>
                </a:cubicBezTo>
                <a:cubicBezTo>
                  <a:pt x="27679" y="33296"/>
                  <a:pt x="25757" y="32404"/>
                  <a:pt x="23902" y="31542"/>
                </a:cubicBezTo>
                <a:cubicBezTo>
                  <a:pt x="21044" y="30216"/>
                  <a:pt x="18090" y="28845"/>
                  <a:pt x="15079" y="27684"/>
                </a:cubicBezTo>
                <a:cubicBezTo>
                  <a:pt x="14566" y="27486"/>
                  <a:pt x="14063" y="27315"/>
                  <a:pt x="13576" y="27151"/>
                </a:cubicBezTo>
                <a:cubicBezTo>
                  <a:pt x="11405" y="26407"/>
                  <a:pt x="9688" y="25822"/>
                  <a:pt x="8918" y="23667"/>
                </a:cubicBezTo>
                <a:cubicBezTo>
                  <a:pt x="8806" y="23351"/>
                  <a:pt x="8698" y="23042"/>
                  <a:pt x="8592" y="22743"/>
                </a:cubicBezTo>
                <a:cubicBezTo>
                  <a:pt x="7770" y="20410"/>
                  <a:pt x="7062" y="18397"/>
                  <a:pt x="5543" y="16193"/>
                </a:cubicBezTo>
                <a:cubicBezTo>
                  <a:pt x="5027" y="15443"/>
                  <a:pt x="4271" y="14725"/>
                  <a:pt x="3471" y="13969"/>
                </a:cubicBezTo>
                <a:cubicBezTo>
                  <a:pt x="2060" y="12633"/>
                  <a:pt x="603" y="11255"/>
                  <a:pt x="652" y="9781"/>
                </a:cubicBezTo>
                <a:cubicBezTo>
                  <a:pt x="730" y="7455"/>
                  <a:pt x="2089" y="4475"/>
                  <a:pt x="3182" y="2077"/>
                </a:cubicBezTo>
                <a:cubicBezTo>
                  <a:pt x="3481" y="1422"/>
                  <a:pt x="3761" y="800"/>
                  <a:pt x="4001" y="234"/>
                </a:cubicBezTo>
                <a:lnTo>
                  <a:pt x="3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1884779">
            <a:off x="7986089" y="-765133"/>
            <a:ext cx="2074380" cy="2202044"/>
          </a:xfrm>
          <a:custGeom>
            <a:avLst/>
            <a:gdLst/>
            <a:ahLst/>
            <a:cxnLst/>
            <a:rect l="l" t="t" r="r" b="b"/>
            <a:pathLst>
              <a:path w="34236" h="36343" extrusionOk="0">
                <a:moveTo>
                  <a:pt x="3454" y="1"/>
                </a:moveTo>
                <a:cubicBezTo>
                  <a:pt x="3217" y="564"/>
                  <a:pt x="2938" y="1179"/>
                  <a:pt x="2639" y="1830"/>
                </a:cubicBezTo>
                <a:cubicBezTo>
                  <a:pt x="1527" y="4274"/>
                  <a:pt x="142" y="7317"/>
                  <a:pt x="59" y="9762"/>
                </a:cubicBezTo>
                <a:cubicBezTo>
                  <a:pt x="0" y="11502"/>
                  <a:pt x="1556" y="12976"/>
                  <a:pt x="3064" y="14400"/>
                </a:cubicBezTo>
                <a:cubicBezTo>
                  <a:pt x="3840" y="15137"/>
                  <a:pt x="4573" y="15831"/>
                  <a:pt x="5057" y="16529"/>
                </a:cubicBezTo>
                <a:cubicBezTo>
                  <a:pt x="6529" y="18670"/>
                  <a:pt x="7191" y="20552"/>
                  <a:pt x="8033" y="22936"/>
                </a:cubicBezTo>
                <a:cubicBezTo>
                  <a:pt x="8139" y="23239"/>
                  <a:pt x="8247" y="23548"/>
                  <a:pt x="8359" y="23864"/>
                </a:cubicBezTo>
                <a:cubicBezTo>
                  <a:pt x="9224" y="26292"/>
                  <a:pt x="11151" y="26950"/>
                  <a:pt x="13386" y="27710"/>
                </a:cubicBezTo>
                <a:cubicBezTo>
                  <a:pt x="13866" y="27875"/>
                  <a:pt x="14362" y="28045"/>
                  <a:pt x="14866" y="28240"/>
                </a:cubicBezTo>
                <a:cubicBezTo>
                  <a:pt x="17859" y="29391"/>
                  <a:pt x="20803" y="30760"/>
                  <a:pt x="23653" y="32082"/>
                </a:cubicBezTo>
                <a:cubicBezTo>
                  <a:pt x="25511" y="32943"/>
                  <a:pt x="27435" y="33839"/>
                  <a:pt x="29354" y="34665"/>
                </a:cubicBezTo>
                <a:cubicBezTo>
                  <a:pt x="29919" y="34905"/>
                  <a:pt x="30561" y="35099"/>
                  <a:pt x="31238" y="35306"/>
                </a:cubicBezTo>
                <a:cubicBezTo>
                  <a:pt x="32202" y="35599"/>
                  <a:pt x="33199" y="35901"/>
                  <a:pt x="33929" y="36342"/>
                </a:cubicBezTo>
                <a:lnTo>
                  <a:pt x="34235" y="35832"/>
                </a:lnTo>
                <a:cubicBezTo>
                  <a:pt x="33443" y="35355"/>
                  <a:pt x="32409" y="35040"/>
                  <a:pt x="31413" y="34736"/>
                </a:cubicBezTo>
                <a:cubicBezTo>
                  <a:pt x="30748" y="34536"/>
                  <a:pt x="30123" y="34345"/>
                  <a:pt x="29591" y="34118"/>
                </a:cubicBezTo>
                <a:cubicBezTo>
                  <a:pt x="27679" y="33296"/>
                  <a:pt x="25757" y="32404"/>
                  <a:pt x="23902" y="31542"/>
                </a:cubicBezTo>
                <a:cubicBezTo>
                  <a:pt x="21044" y="30216"/>
                  <a:pt x="18090" y="28845"/>
                  <a:pt x="15079" y="27684"/>
                </a:cubicBezTo>
                <a:cubicBezTo>
                  <a:pt x="14566" y="27486"/>
                  <a:pt x="14063" y="27315"/>
                  <a:pt x="13576" y="27151"/>
                </a:cubicBezTo>
                <a:cubicBezTo>
                  <a:pt x="11405" y="26407"/>
                  <a:pt x="9688" y="25822"/>
                  <a:pt x="8918" y="23667"/>
                </a:cubicBezTo>
                <a:cubicBezTo>
                  <a:pt x="8806" y="23351"/>
                  <a:pt x="8698" y="23042"/>
                  <a:pt x="8592" y="22743"/>
                </a:cubicBezTo>
                <a:cubicBezTo>
                  <a:pt x="7770" y="20410"/>
                  <a:pt x="7062" y="18397"/>
                  <a:pt x="5543" y="16193"/>
                </a:cubicBezTo>
                <a:cubicBezTo>
                  <a:pt x="5027" y="15443"/>
                  <a:pt x="4271" y="14725"/>
                  <a:pt x="3471" y="13969"/>
                </a:cubicBezTo>
                <a:cubicBezTo>
                  <a:pt x="2060" y="12633"/>
                  <a:pt x="603" y="11255"/>
                  <a:pt x="652" y="9781"/>
                </a:cubicBezTo>
                <a:cubicBezTo>
                  <a:pt x="730" y="7455"/>
                  <a:pt x="2089" y="4475"/>
                  <a:pt x="3182" y="2077"/>
                </a:cubicBezTo>
                <a:cubicBezTo>
                  <a:pt x="3481" y="1422"/>
                  <a:pt x="3761" y="800"/>
                  <a:pt x="4001" y="234"/>
                </a:cubicBezTo>
                <a:lnTo>
                  <a:pt x="3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7E62AC-475D-9774-1A6F-2CAD39044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0147" y="4778375"/>
            <a:ext cx="427653" cy="365125"/>
          </a:xfrm>
          <a:prstGeom prst="rect">
            <a:avLst/>
          </a:prstGeom>
        </p:spPr>
        <p:txBody>
          <a:bodyPr/>
          <a:lstStyle/>
          <a:p>
            <a:fld id="{2C7DD06E-09F7-4383-8610-B44678C065E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7" r:id="rId27"/>
    <p:sldLayoutId id="2147483678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0115-018-1186-x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tmp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ctrTitle"/>
          </p:nvPr>
        </p:nvSpPr>
        <p:spPr>
          <a:xfrm>
            <a:off x="564013" y="563148"/>
            <a:ext cx="5717517" cy="3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Analyzing Large-Scale Human Mobility Data: A Survey of Machine Learning Methods and Applications</a:t>
            </a:r>
            <a:endParaRPr sz="5400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1"/>
          </p:nvPr>
        </p:nvSpPr>
        <p:spPr>
          <a:xfrm>
            <a:off x="713100" y="4299501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Rozhina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Ghiasi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401725137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/>
          </a:blip>
          <a:srcRect l="7518" r="7526"/>
          <a:stretch/>
        </p:blipFill>
        <p:spPr>
          <a:xfrm>
            <a:off x="6430617" y="1130097"/>
            <a:ext cx="2713383" cy="4013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8BBB-73E4-6CCA-AA3E-7D3E28B0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2"/>
            <a:ext cx="7704000" cy="571800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latin typeface="Cambria" panose="02040503050406030204" pitchFamily="18" charset="0"/>
                <a:ea typeface="Cambria" panose="02040503050406030204" pitchFamily="18" charset="0"/>
              </a:rPr>
              <a:t>Application classes of human mobility patterns</a:t>
            </a:r>
            <a:endParaRPr lang="en-US" sz="3600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Google Shape;212;p32">
            <a:extLst>
              <a:ext uri="{FF2B5EF4-FFF2-40B4-BE49-F238E27FC236}">
                <a16:creationId xmlns:a16="http://schemas.microsoft.com/office/drawing/2014/main" id="{46AE6C9A-DE64-2BBA-E963-C5E1ADEE87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970" r="8892" b="21025"/>
          <a:stretch/>
        </p:blipFill>
        <p:spPr>
          <a:xfrm>
            <a:off x="342313" y="578379"/>
            <a:ext cx="2843124" cy="8549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AC868-690F-28DE-29B1-5F3F5645020D}"/>
              </a:ext>
            </a:extLst>
          </p:cNvPr>
          <p:cNvSpPr txBox="1"/>
          <p:nvPr/>
        </p:nvSpPr>
        <p:spPr>
          <a:xfrm>
            <a:off x="174818" y="708364"/>
            <a:ext cx="33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stral" panose="03090702030407020403" pitchFamily="66" charset="0"/>
              </a:rPr>
              <a:t>1</a:t>
            </a:r>
          </a:p>
        </p:txBody>
      </p:sp>
      <p:sp>
        <p:nvSpPr>
          <p:cNvPr id="9" name="원형: 비어 있음 5">
            <a:extLst>
              <a:ext uri="{FF2B5EF4-FFF2-40B4-BE49-F238E27FC236}">
                <a16:creationId xmlns:a16="http://schemas.microsoft.com/office/drawing/2014/main" id="{5B67381F-7D9C-14C7-8884-C53BE4EA1E2C}"/>
              </a:ext>
            </a:extLst>
          </p:cNvPr>
          <p:cNvSpPr/>
          <p:nvPr/>
        </p:nvSpPr>
        <p:spPr>
          <a:xfrm>
            <a:off x="132715" y="791432"/>
            <a:ext cx="419196" cy="393452"/>
          </a:xfrm>
          <a:prstGeom prst="donut">
            <a:avLst>
              <a:gd name="adj" fmla="val 9652"/>
            </a:avLst>
          </a:prstGeom>
          <a:solidFill>
            <a:srgbClr val="FFD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CCD52-E1E3-4B83-B8DC-2AFFE9E59B0D}"/>
              </a:ext>
            </a:extLst>
          </p:cNvPr>
          <p:cNvSpPr txBox="1"/>
          <p:nvPr/>
        </p:nvSpPr>
        <p:spPr>
          <a:xfrm>
            <a:off x="814688" y="826301"/>
            <a:ext cx="189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User 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A853E-0491-A590-3740-A7C7E5755A05}"/>
              </a:ext>
            </a:extLst>
          </p:cNvPr>
          <p:cNvSpPr txBox="1"/>
          <p:nvPr/>
        </p:nvSpPr>
        <p:spPr>
          <a:xfrm>
            <a:off x="620357" y="1333366"/>
            <a:ext cx="5282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Predicting future mobility of a user can be tremendously beneficial in numerous applications such as 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9AEE2-82FD-A7D0-96D8-8004BB28724A}"/>
              </a:ext>
            </a:extLst>
          </p:cNvPr>
          <p:cNvSpPr txBox="1"/>
          <p:nvPr/>
        </p:nvSpPr>
        <p:spPr>
          <a:xfrm>
            <a:off x="1089869" y="2005155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recommendation 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E1010-9406-43C9-EB79-2AE3E9D765B2}"/>
              </a:ext>
            </a:extLst>
          </p:cNvPr>
          <p:cNvSpPr txBox="1"/>
          <p:nvPr/>
        </p:nvSpPr>
        <p:spPr>
          <a:xfrm>
            <a:off x="1089869" y="2460547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forecasting the dynamics of crowds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8DA9D-A465-497C-F51B-9159770D108D}"/>
              </a:ext>
            </a:extLst>
          </p:cNvPr>
          <p:cNvSpPr txBox="1"/>
          <p:nvPr/>
        </p:nvSpPr>
        <p:spPr>
          <a:xfrm>
            <a:off x="1089869" y="2925959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traffic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ECF605-69D4-E322-7A49-2045E63669EC}"/>
              </a:ext>
            </a:extLst>
          </p:cNvPr>
          <p:cNvSpPr txBox="1"/>
          <p:nvPr/>
        </p:nvSpPr>
        <p:spPr>
          <a:xfrm>
            <a:off x="1089869" y="3391372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location-based advertising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7B2309-C8BF-CBC2-1295-99029A69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48" y="886525"/>
            <a:ext cx="1934542" cy="3894480"/>
          </a:xfrm>
          <a:prstGeom prst="rect">
            <a:avLst/>
          </a:prstGeom>
        </p:spPr>
      </p:pic>
      <p:grpSp>
        <p:nvGrpSpPr>
          <p:cNvPr id="23" name="Google Shape;8033;p76">
            <a:extLst>
              <a:ext uri="{FF2B5EF4-FFF2-40B4-BE49-F238E27FC236}">
                <a16:creationId xmlns:a16="http://schemas.microsoft.com/office/drawing/2014/main" id="{7D5543B4-6FFE-C7F3-5051-F5719768E686}"/>
              </a:ext>
            </a:extLst>
          </p:cNvPr>
          <p:cNvGrpSpPr/>
          <p:nvPr/>
        </p:nvGrpSpPr>
        <p:grpSpPr>
          <a:xfrm>
            <a:off x="426028" y="3926036"/>
            <a:ext cx="388659" cy="426032"/>
            <a:chOff x="1492675" y="4992125"/>
            <a:chExt cx="481825" cy="481825"/>
          </a:xfrm>
          <a:solidFill>
            <a:srgbClr val="92D050"/>
          </a:solidFill>
        </p:grpSpPr>
        <p:sp>
          <p:nvSpPr>
            <p:cNvPr id="24" name="Google Shape;8034;p76">
              <a:extLst>
                <a:ext uri="{FF2B5EF4-FFF2-40B4-BE49-F238E27FC236}">
                  <a16:creationId xmlns:a16="http://schemas.microsoft.com/office/drawing/2014/main" id="{D7E7C21B-E975-28BA-2947-238350A5F7D6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8035;p76">
              <a:extLst>
                <a:ext uri="{FF2B5EF4-FFF2-40B4-BE49-F238E27FC236}">
                  <a16:creationId xmlns:a16="http://schemas.microsoft.com/office/drawing/2014/main" id="{C4C2C811-9CF7-9F20-606F-87998795D723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2CAE949-7BE9-1BCC-8FCE-BF2292BB9B74}"/>
              </a:ext>
            </a:extLst>
          </p:cNvPr>
          <p:cNvSpPr txBox="1"/>
          <p:nvPr/>
        </p:nvSpPr>
        <p:spPr>
          <a:xfrm>
            <a:off x="933223" y="4009422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 :a ride-sharing app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1D53DE3-CEDA-1F9B-ACED-C3441A552D10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276546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179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0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8BBB-73E4-6CCA-AA3E-7D3E28B0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2"/>
            <a:ext cx="7704000" cy="571800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latin typeface="Cambria" panose="02040503050406030204" pitchFamily="18" charset="0"/>
                <a:ea typeface="Cambria" panose="02040503050406030204" pitchFamily="18" charset="0"/>
              </a:rPr>
              <a:t>Application classes of human mobility patterns</a:t>
            </a:r>
            <a:endParaRPr lang="en-US" sz="3600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Google Shape;212;p32">
            <a:extLst>
              <a:ext uri="{FF2B5EF4-FFF2-40B4-BE49-F238E27FC236}">
                <a16:creationId xmlns:a16="http://schemas.microsoft.com/office/drawing/2014/main" id="{46AE6C9A-DE64-2BBA-E963-C5E1ADEE87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970" r="8892" b="21025"/>
          <a:stretch/>
        </p:blipFill>
        <p:spPr>
          <a:xfrm>
            <a:off x="342313" y="578379"/>
            <a:ext cx="2843124" cy="8549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AC868-690F-28DE-29B1-5F3F5645020D}"/>
              </a:ext>
            </a:extLst>
          </p:cNvPr>
          <p:cNvSpPr txBox="1"/>
          <p:nvPr/>
        </p:nvSpPr>
        <p:spPr>
          <a:xfrm>
            <a:off x="174818" y="708364"/>
            <a:ext cx="33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stral" panose="03090702030407020403" pitchFamily="66" charset="0"/>
              </a:rPr>
              <a:t>2</a:t>
            </a:r>
          </a:p>
        </p:txBody>
      </p:sp>
      <p:sp>
        <p:nvSpPr>
          <p:cNvPr id="9" name="원형: 비어 있음 5">
            <a:extLst>
              <a:ext uri="{FF2B5EF4-FFF2-40B4-BE49-F238E27FC236}">
                <a16:creationId xmlns:a16="http://schemas.microsoft.com/office/drawing/2014/main" id="{5B67381F-7D9C-14C7-8884-C53BE4EA1E2C}"/>
              </a:ext>
            </a:extLst>
          </p:cNvPr>
          <p:cNvSpPr/>
          <p:nvPr/>
        </p:nvSpPr>
        <p:spPr>
          <a:xfrm>
            <a:off x="132715" y="791432"/>
            <a:ext cx="419196" cy="393452"/>
          </a:xfrm>
          <a:prstGeom prst="donut">
            <a:avLst>
              <a:gd name="adj" fmla="val 9652"/>
            </a:avLst>
          </a:prstGeom>
          <a:solidFill>
            <a:srgbClr val="FFD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CCD52-E1E3-4B83-B8DC-2AFFE9E59B0D}"/>
              </a:ext>
            </a:extLst>
          </p:cNvPr>
          <p:cNvSpPr txBox="1"/>
          <p:nvPr/>
        </p:nvSpPr>
        <p:spPr>
          <a:xfrm>
            <a:off x="814688" y="826301"/>
            <a:ext cx="189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place 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4C4FB-EC7A-6539-40DD-1B03B7FADC2C}"/>
              </a:ext>
            </a:extLst>
          </p:cNvPr>
          <p:cNvSpPr txBox="1"/>
          <p:nvPr/>
        </p:nvSpPr>
        <p:spPr>
          <a:xfrm>
            <a:off x="711608" y="1391508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used for various applications such as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FF2E9-73AB-5DCA-3ECA-4D246E747427}"/>
              </a:ext>
            </a:extLst>
          </p:cNvPr>
          <p:cNvSpPr txBox="1"/>
          <p:nvPr/>
        </p:nvSpPr>
        <p:spPr>
          <a:xfrm>
            <a:off x="1133187" y="1999865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urban planning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5E2E3-E03F-2AA3-0B78-861C29685E40}"/>
              </a:ext>
            </a:extLst>
          </p:cNvPr>
          <p:cNvSpPr txBox="1"/>
          <p:nvPr/>
        </p:nvSpPr>
        <p:spPr>
          <a:xfrm>
            <a:off x="1133187" y="2541090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targeted advertising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B83E0-9E5E-CCF1-73D2-915F87F76B61}"/>
              </a:ext>
            </a:extLst>
          </p:cNvPr>
          <p:cNvSpPr txBox="1"/>
          <p:nvPr/>
        </p:nvSpPr>
        <p:spPr>
          <a:xfrm>
            <a:off x="1133187" y="3082315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tourist suggestions</a:t>
            </a:r>
          </a:p>
        </p:txBody>
      </p:sp>
      <p:grpSp>
        <p:nvGrpSpPr>
          <p:cNvPr id="15" name="Google Shape;8033;p76">
            <a:extLst>
              <a:ext uri="{FF2B5EF4-FFF2-40B4-BE49-F238E27FC236}">
                <a16:creationId xmlns:a16="http://schemas.microsoft.com/office/drawing/2014/main" id="{AD230834-634D-45C0-C8C4-451579DBC82A}"/>
              </a:ext>
            </a:extLst>
          </p:cNvPr>
          <p:cNvGrpSpPr/>
          <p:nvPr/>
        </p:nvGrpSpPr>
        <p:grpSpPr>
          <a:xfrm>
            <a:off x="426028" y="3926036"/>
            <a:ext cx="388659" cy="426032"/>
            <a:chOff x="1492675" y="4992125"/>
            <a:chExt cx="481825" cy="481825"/>
          </a:xfrm>
          <a:solidFill>
            <a:srgbClr val="92D050"/>
          </a:solidFill>
        </p:grpSpPr>
        <p:sp>
          <p:nvSpPr>
            <p:cNvPr id="16" name="Google Shape;8034;p76">
              <a:extLst>
                <a:ext uri="{FF2B5EF4-FFF2-40B4-BE49-F238E27FC236}">
                  <a16:creationId xmlns:a16="http://schemas.microsoft.com/office/drawing/2014/main" id="{C65A4D13-1CF0-9ADA-2F63-E4ABFE884910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8035;p76">
              <a:extLst>
                <a:ext uri="{FF2B5EF4-FFF2-40B4-BE49-F238E27FC236}">
                  <a16:creationId xmlns:a16="http://schemas.microsoft.com/office/drawing/2014/main" id="{29B051DE-7B2A-E97F-A57B-56F47CAB1902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30DCF3-8614-74F7-C98D-91216ECC09A6}"/>
              </a:ext>
            </a:extLst>
          </p:cNvPr>
          <p:cNvSpPr txBox="1"/>
          <p:nvPr/>
        </p:nvSpPr>
        <p:spPr>
          <a:xfrm>
            <a:off x="933223" y="4009422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 :a tourism app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66917B-9B61-0AE2-316E-8DCB53E08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48" y="886525"/>
            <a:ext cx="1934542" cy="3894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5D2ADF-B945-D093-3CE8-BCAD0C225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" t="2706" r="69496" b="7825"/>
          <a:stretch/>
        </p:blipFill>
        <p:spPr>
          <a:xfrm>
            <a:off x="6097336" y="928286"/>
            <a:ext cx="1811089" cy="3810957"/>
          </a:xfrm>
          <a:prstGeom prst="roundRect">
            <a:avLst>
              <a:gd name="adj" fmla="val 10759"/>
            </a:avLst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4A4E2EB-8658-B898-ADD9-A53D9AC893D4}"/>
              </a:ext>
            </a:extLst>
          </p:cNvPr>
          <p:cNvSpPr txBox="1">
            <a:spLocks/>
          </p:cNvSpPr>
          <p:nvPr/>
        </p:nvSpPr>
        <p:spPr>
          <a:xfrm>
            <a:off x="8667796" y="4778375"/>
            <a:ext cx="386751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9692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8BBB-73E4-6CCA-AA3E-7D3E28B0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2"/>
            <a:ext cx="7704000" cy="571800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latin typeface="Cambria" panose="02040503050406030204" pitchFamily="18" charset="0"/>
                <a:ea typeface="Cambria" panose="02040503050406030204" pitchFamily="18" charset="0"/>
              </a:rPr>
              <a:t>Application classes of human mobility patterns</a:t>
            </a:r>
            <a:endParaRPr lang="en-US" sz="3600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Google Shape;212;p32">
            <a:extLst>
              <a:ext uri="{FF2B5EF4-FFF2-40B4-BE49-F238E27FC236}">
                <a16:creationId xmlns:a16="http://schemas.microsoft.com/office/drawing/2014/main" id="{46AE6C9A-DE64-2BBA-E963-C5E1ADEE87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970" r="8892" b="21025"/>
          <a:stretch/>
        </p:blipFill>
        <p:spPr>
          <a:xfrm>
            <a:off x="342313" y="578379"/>
            <a:ext cx="2843124" cy="8549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AC868-690F-28DE-29B1-5F3F5645020D}"/>
              </a:ext>
            </a:extLst>
          </p:cNvPr>
          <p:cNvSpPr txBox="1"/>
          <p:nvPr/>
        </p:nvSpPr>
        <p:spPr>
          <a:xfrm>
            <a:off x="174818" y="708364"/>
            <a:ext cx="33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stral" panose="03090702030407020403" pitchFamily="66" charset="0"/>
              </a:rPr>
              <a:t>3</a:t>
            </a:r>
          </a:p>
        </p:txBody>
      </p:sp>
      <p:sp>
        <p:nvSpPr>
          <p:cNvPr id="9" name="원형: 비어 있음 5">
            <a:extLst>
              <a:ext uri="{FF2B5EF4-FFF2-40B4-BE49-F238E27FC236}">
                <a16:creationId xmlns:a16="http://schemas.microsoft.com/office/drawing/2014/main" id="{5B67381F-7D9C-14C7-8884-C53BE4EA1E2C}"/>
              </a:ext>
            </a:extLst>
          </p:cNvPr>
          <p:cNvSpPr/>
          <p:nvPr/>
        </p:nvSpPr>
        <p:spPr>
          <a:xfrm>
            <a:off x="132715" y="791432"/>
            <a:ext cx="419196" cy="393452"/>
          </a:xfrm>
          <a:prstGeom prst="donut">
            <a:avLst>
              <a:gd name="adj" fmla="val 9652"/>
            </a:avLst>
          </a:prstGeom>
          <a:solidFill>
            <a:srgbClr val="FFD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CCD52-E1E3-4B83-B8DC-2AFFE9E59B0D}"/>
              </a:ext>
            </a:extLst>
          </p:cNvPr>
          <p:cNvSpPr txBox="1"/>
          <p:nvPr/>
        </p:nvSpPr>
        <p:spPr>
          <a:xfrm>
            <a:off x="814688" y="826301"/>
            <a:ext cx="189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Trajectory Modeling</a:t>
            </a:r>
          </a:p>
        </p:txBody>
      </p:sp>
      <p:grpSp>
        <p:nvGrpSpPr>
          <p:cNvPr id="11" name="Google Shape;8033;p76">
            <a:extLst>
              <a:ext uri="{FF2B5EF4-FFF2-40B4-BE49-F238E27FC236}">
                <a16:creationId xmlns:a16="http://schemas.microsoft.com/office/drawing/2014/main" id="{C2C84890-C108-563E-C44F-7E08C3FB6F10}"/>
              </a:ext>
            </a:extLst>
          </p:cNvPr>
          <p:cNvGrpSpPr/>
          <p:nvPr/>
        </p:nvGrpSpPr>
        <p:grpSpPr>
          <a:xfrm>
            <a:off x="426028" y="3926036"/>
            <a:ext cx="388659" cy="426032"/>
            <a:chOff x="1492675" y="4992125"/>
            <a:chExt cx="481825" cy="481825"/>
          </a:xfrm>
          <a:solidFill>
            <a:srgbClr val="92D050"/>
          </a:solidFill>
        </p:grpSpPr>
        <p:sp>
          <p:nvSpPr>
            <p:cNvPr id="12" name="Google Shape;8034;p76">
              <a:extLst>
                <a:ext uri="{FF2B5EF4-FFF2-40B4-BE49-F238E27FC236}">
                  <a16:creationId xmlns:a16="http://schemas.microsoft.com/office/drawing/2014/main" id="{39573817-451D-36EE-ACBE-31AD9B7B4173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8035;p76">
              <a:extLst>
                <a:ext uri="{FF2B5EF4-FFF2-40B4-BE49-F238E27FC236}">
                  <a16:creationId xmlns:a16="http://schemas.microsoft.com/office/drawing/2014/main" id="{465724A8-BD17-EC36-7980-70D4AD518F9D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F1B311-63AC-3ED4-7E06-FDF50976B4B9}"/>
              </a:ext>
            </a:extLst>
          </p:cNvPr>
          <p:cNvSpPr txBox="1"/>
          <p:nvPr/>
        </p:nvSpPr>
        <p:spPr>
          <a:xfrm>
            <a:off x="933223" y="4009422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 :a traffic management application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13B4F-F54E-499F-1341-C0A03267EB4F}"/>
              </a:ext>
            </a:extLst>
          </p:cNvPr>
          <p:cNvSpPr txBox="1"/>
          <p:nvPr/>
        </p:nvSpPr>
        <p:spPr>
          <a:xfrm>
            <a:off x="697906" y="1345238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used for various applications such as: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3E758A-7CF6-9143-21AE-E51C58A0AC84}"/>
              </a:ext>
            </a:extLst>
          </p:cNvPr>
          <p:cNvSpPr txBox="1"/>
          <p:nvPr/>
        </p:nvSpPr>
        <p:spPr>
          <a:xfrm>
            <a:off x="933223" y="1974235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traffic 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B87C79-9286-2A16-5A66-6290D81368FC}"/>
              </a:ext>
            </a:extLst>
          </p:cNvPr>
          <p:cNvSpPr txBox="1"/>
          <p:nvPr/>
        </p:nvSpPr>
        <p:spPr>
          <a:xfrm>
            <a:off x="933223" y="2460168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anomaly detection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2D919C-A1C7-0591-9C6F-7481A9CA3359}"/>
              </a:ext>
            </a:extLst>
          </p:cNvPr>
          <p:cNvSpPr txBox="1"/>
          <p:nvPr/>
        </p:nvSpPr>
        <p:spPr>
          <a:xfrm>
            <a:off x="933223" y="2941118"/>
            <a:ext cx="528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route planning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8DDF346-87BA-E321-5E87-E0D8CC25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48" y="886525"/>
            <a:ext cx="1934542" cy="3894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CACFC7-0E13-EB1F-D4AA-2F6B8772D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09" t="1353" r="35742" b="1835"/>
          <a:stretch/>
        </p:blipFill>
        <p:spPr>
          <a:xfrm>
            <a:off x="6059221" y="963154"/>
            <a:ext cx="1916084" cy="3738055"/>
          </a:xfrm>
          <a:prstGeom prst="roundRect">
            <a:avLst>
              <a:gd name="adj" fmla="val 7967"/>
            </a:avLst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5DECED4-6A11-90DE-7B49-49F8F5254C06}"/>
              </a:ext>
            </a:extLst>
          </p:cNvPr>
          <p:cNvSpPr txBox="1">
            <a:spLocks/>
          </p:cNvSpPr>
          <p:nvPr/>
        </p:nvSpPr>
        <p:spPr>
          <a:xfrm>
            <a:off x="8667796" y="4778375"/>
            <a:ext cx="386751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6933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962347-BADE-603B-D758-0A1FBF484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696" y="982838"/>
            <a:ext cx="3170583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Introduction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1113A6-8215-8796-CD93-148353EA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79" y="951206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7AD381-D718-7BD7-5A35-3C2DEC35908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3304" y="2379919"/>
            <a:ext cx="3369366" cy="667500"/>
          </a:xfrm>
        </p:spPr>
        <p:txBody>
          <a:bodyPr anchor="t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Machine Learning Methods for Human Mobility Analysis</a:t>
            </a:r>
            <a:endParaRPr lang="en-US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  <a:p>
            <a:pPr algn="ctr"/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D84227-261C-CEAE-729E-F807C04D8CD2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04379" y="2390975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3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C464FAD-5A05-4AC1-6FF8-BAE951A1909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362749" y="1016521"/>
            <a:ext cx="2991678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Understanding Human Mobility Data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32E107-B86A-B6D4-166A-0D54501C7D7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4527522" y="940158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5DAF1-9185-FE51-2FCE-73EF70621B6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527522" y="2379927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B9293CB-D4C4-08A9-DF12-366B1481B67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104049"/>
            <a:ext cx="7704000" cy="571800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Table of contents</a:t>
            </a: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C1646B2D-1868-EB3A-1116-69660F72BF2D}"/>
              </a:ext>
            </a:extLst>
          </p:cNvPr>
          <p:cNvSpPr txBox="1">
            <a:spLocks/>
          </p:cNvSpPr>
          <p:nvPr/>
        </p:nvSpPr>
        <p:spPr>
          <a:xfrm>
            <a:off x="5218631" y="2340550"/>
            <a:ext cx="3279913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Application classes of human mobility patterns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F57F6140-0E59-3BF6-409A-945809DB9FE2}"/>
              </a:ext>
            </a:extLst>
          </p:cNvPr>
          <p:cNvSpPr txBox="1">
            <a:spLocks/>
          </p:cNvSpPr>
          <p:nvPr/>
        </p:nvSpPr>
        <p:spPr>
          <a:xfrm>
            <a:off x="4527522" y="237991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69B6EE65-FD29-51A0-8B3B-738C1BD742A7}"/>
              </a:ext>
            </a:extLst>
          </p:cNvPr>
          <p:cNvSpPr txBox="1">
            <a:spLocks/>
          </p:cNvSpPr>
          <p:nvPr/>
        </p:nvSpPr>
        <p:spPr>
          <a:xfrm>
            <a:off x="1027330" y="3856259"/>
            <a:ext cx="3289853" cy="6675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Challenges and Future Directions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E9AC44E8-51CC-B31A-F097-A9BB8BF5E145}"/>
              </a:ext>
            </a:extLst>
          </p:cNvPr>
          <p:cNvSpPr txBox="1">
            <a:spLocks/>
          </p:cNvSpPr>
          <p:nvPr/>
        </p:nvSpPr>
        <p:spPr>
          <a:xfrm>
            <a:off x="411717" y="3838021"/>
            <a:ext cx="989700" cy="3570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5</a:t>
            </a:r>
          </a:p>
        </p:txBody>
      </p:sp>
      <p:sp>
        <p:nvSpPr>
          <p:cNvPr id="21" name="Subtitle 10">
            <a:extLst>
              <a:ext uri="{FF2B5EF4-FFF2-40B4-BE49-F238E27FC236}">
                <a16:creationId xmlns:a16="http://schemas.microsoft.com/office/drawing/2014/main" id="{5D8DC009-8FEE-BB56-B732-5516C3E7641F}"/>
              </a:ext>
            </a:extLst>
          </p:cNvPr>
          <p:cNvSpPr txBox="1">
            <a:spLocks/>
          </p:cNvSpPr>
          <p:nvPr/>
        </p:nvSpPr>
        <p:spPr>
          <a:xfrm>
            <a:off x="5706562" y="3934423"/>
            <a:ext cx="21561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Conclusion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3A1FF861-A19B-AC0B-10EF-0264C7284144}"/>
              </a:ext>
            </a:extLst>
          </p:cNvPr>
          <p:cNvSpPr txBox="1">
            <a:spLocks/>
          </p:cNvSpPr>
          <p:nvPr/>
        </p:nvSpPr>
        <p:spPr>
          <a:xfrm>
            <a:off x="4527522" y="383300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6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371BCAC-3B72-0F97-A226-F0ECCFDFC3B2}"/>
              </a:ext>
            </a:extLst>
          </p:cNvPr>
          <p:cNvSpPr txBox="1">
            <a:spLocks/>
          </p:cNvSpPr>
          <p:nvPr/>
        </p:nvSpPr>
        <p:spPr>
          <a:xfrm>
            <a:off x="8667796" y="4778375"/>
            <a:ext cx="386751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12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59D4D082-687D-C309-2387-3C91CE8DBBB3}"/>
              </a:ext>
            </a:extLst>
          </p:cNvPr>
          <p:cNvSpPr/>
          <p:nvPr/>
        </p:nvSpPr>
        <p:spPr>
          <a:xfrm rot="10800000">
            <a:off x="112777" y="3934423"/>
            <a:ext cx="539589" cy="357000"/>
          </a:xfrm>
          <a:prstGeom prst="left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8726B2-73CB-2EEA-4DF3-6B882C32B463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/>
          <a:srcRect t="20189" b="20189"/>
          <a:stretch>
            <a:fillRect/>
          </a:stretch>
        </p:blipFill>
        <p:spPr>
          <a:xfrm>
            <a:off x="4217180" y="0"/>
            <a:ext cx="4897923" cy="5143500"/>
          </a:xfr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A69DE79-A435-82F1-1DAF-ECE0539DFF5E}"/>
              </a:ext>
            </a:extLst>
          </p:cNvPr>
          <p:cNvSpPr txBox="1">
            <a:spLocks/>
          </p:cNvSpPr>
          <p:nvPr/>
        </p:nvSpPr>
        <p:spPr>
          <a:xfrm>
            <a:off x="0" y="134911"/>
            <a:ext cx="4217180" cy="57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Challenges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 and Future Directions</a:t>
            </a:r>
            <a:endParaRPr lang="en-US" sz="1000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3D9465B3-D43F-390B-3083-D75300100EC7}"/>
              </a:ext>
            </a:extLst>
          </p:cNvPr>
          <p:cNvSpPr/>
          <p:nvPr/>
        </p:nvSpPr>
        <p:spPr>
          <a:xfrm>
            <a:off x="472612" y="934948"/>
            <a:ext cx="482832" cy="22843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ounded Rectangle 6">
            <a:extLst>
              <a:ext uri="{FF2B5EF4-FFF2-40B4-BE49-F238E27FC236}">
                <a16:creationId xmlns:a16="http://schemas.microsoft.com/office/drawing/2014/main" id="{F95AC58A-899A-70ED-BAEB-562A2F0EA5F2}"/>
              </a:ext>
            </a:extLst>
          </p:cNvPr>
          <p:cNvSpPr/>
          <p:nvPr/>
        </p:nvSpPr>
        <p:spPr>
          <a:xfrm>
            <a:off x="472612" y="1941816"/>
            <a:ext cx="482832" cy="22843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ounded Rectangle 6">
            <a:extLst>
              <a:ext uri="{FF2B5EF4-FFF2-40B4-BE49-F238E27FC236}">
                <a16:creationId xmlns:a16="http://schemas.microsoft.com/office/drawing/2014/main" id="{03FE9839-0801-7FFE-5FF0-7442439F4883}"/>
              </a:ext>
            </a:extLst>
          </p:cNvPr>
          <p:cNvSpPr/>
          <p:nvPr/>
        </p:nvSpPr>
        <p:spPr>
          <a:xfrm>
            <a:off x="472612" y="2948684"/>
            <a:ext cx="482832" cy="22843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53B083DB-C10B-D948-981B-5085E451C490}"/>
              </a:ext>
            </a:extLst>
          </p:cNvPr>
          <p:cNvSpPr/>
          <p:nvPr/>
        </p:nvSpPr>
        <p:spPr>
          <a:xfrm>
            <a:off x="472612" y="3955058"/>
            <a:ext cx="482832" cy="22843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43FF0E-A4EB-E249-D888-EF65E48501C3}"/>
              </a:ext>
            </a:extLst>
          </p:cNvPr>
          <p:cNvSpPr txBox="1"/>
          <p:nvPr/>
        </p:nvSpPr>
        <p:spPr>
          <a:xfrm>
            <a:off x="984342" y="8625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Standardized and succinct mobility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C8EE6C-7422-12D4-A8EE-7A96366594FB}"/>
              </a:ext>
            </a:extLst>
          </p:cNvPr>
          <p:cNvSpPr txBox="1"/>
          <p:nvPr/>
        </p:nvSpPr>
        <p:spPr>
          <a:xfrm>
            <a:off x="984342" y="18790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End user applications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C2BDE-BDE9-EA79-CE57-9B855E2EF1ED}"/>
              </a:ext>
            </a:extLst>
          </p:cNvPr>
          <p:cNvSpPr txBox="1"/>
          <p:nvPr/>
        </p:nvSpPr>
        <p:spPr>
          <a:xfrm>
            <a:off x="984342" y="28989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labeling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8A1101-4844-D492-FF63-3D4CE27A323C}"/>
              </a:ext>
            </a:extLst>
          </p:cNvPr>
          <p:cNvSpPr txBox="1"/>
          <p:nvPr/>
        </p:nvSpPr>
        <p:spPr>
          <a:xfrm>
            <a:off x="984342" y="39153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Privacy threats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9D119837-0690-BAFB-8367-D0FA676E8C4A}"/>
              </a:ext>
            </a:extLst>
          </p:cNvPr>
          <p:cNvSpPr txBox="1">
            <a:spLocks/>
          </p:cNvSpPr>
          <p:nvPr/>
        </p:nvSpPr>
        <p:spPr>
          <a:xfrm>
            <a:off x="8667796" y="4778375"/>
            <a:ext cx="476203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962347-BADE-603B-D758-0A1FBF484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696" y="982838"/>
            <a:ext cx="3170583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Introduction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1113A6-8215-8796-CD93-148353EA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79" y="951206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7AD381-D718-7BD7-5A35-3C2DEC35908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3304" y="2379919"/>
            <a:ext cx="3369366" cy="667500"/>
          </a:xfrm>
        </p:spPr>
        <p:txBody>
          <a:bodyPr anchor="t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Machine Learning Methods for Human Mobility Analysis</a:t>
            </a:r>
            <a:endParaRPr lang="en-US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  <a:p>
            <a:pPr algn="ctr"/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D84227-261C-CEAE-729E-F807C04D8CD2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04379" y="2390975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3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C464FAD-5A05-4AC1-6FF8-BAE951A1909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362749" y="1016521"/>
            <a:ext cx="2991678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Understanding Human Mobility Data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32E107-B86A-B6D4-166A-0D54501C7D7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4527522" y="940158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5DAF1-9185-FE51-2FCE-73EF70621B6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527522" y="2379927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B9293CB-D4C4-08A9-DF12-366B1481B67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104049"/>
            <a:ext cx="7704000" cy="571800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Table of contents</a:t>
            </a: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C1646B2D-1868-EB3A-1116-69660F72BF2D}"/>
              </a:ext>
            </a:extLst>
          </p:cNvPr>
          <p:cNvSpPr txBox="1">
            <a:spLocks/>
          </p:cNvSpPr>
          <p:nvPr/>
        </p:nvSpPr>
        <p:spPr>
          <a:xfrm>
            <a:off x="5218631" y="2340550"/>
            <a:ext cx="3279913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Application classes of human mobility patterns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F57F6140-0E59-3BF6-409A-945809DB9FE2}"/>
              </a:ext>
            </a:extLst>
          </p:cNvPr>
          <p:cNvSpPr txBox="1">
            <a:spLocks/>
          </p:cNvSpPr>
          <p:nvPr/>
        </p:nvSpPr>
        <p:spPr>
          <a:xfrm>
            <a:off x="4527522" y="237991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69B6EE65-FD29-51A0-8B3B-738C1BD742A7}"/>
              </a:ext>
            </a:extLst>
          </p:cNvPr>
          <p:cNvSpPr txBox="1">
            <a:spLocks/>
          </p:cNvSpPr>
          <p:nvPr/>
        </p:nvSpPr>
        <p:spPr>
          <a:xfrm>
            <a:off x="1027330" y="3856259"/>
            <a:ext cx="3289853" cy="6675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Challenges and Future Directions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E9AC44E8-51CC-B31A-F097-A9BB8BF5E145}"/>
              </a:ext>
            </a:extLst>
          </p:cNvPr>
          <p:cNvSpPr txBox="1">
            <a:spLocks/>
          </p:cNvSpPr>
          <p:nvPr/>
        </p:nvSpPr>
        <p:spPr>
          <a:xfrm>
            <a:off x="411717" y="3838021"/>
            <a:ext cx="989700" cy="357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5</a:t>
            </a:r>
          </a:p>
        </p:txBody>
      </p:sp>
      <p:sp>
        <p:nvSpPr>
          <p:cNvPr id="21" name="Subtitle 10">
            <a:extLst>
              <a:ext uri="{FF2B5EF4-FFF2-40B4-BE49-F238E27FC236}">
                <a16:creationId xmlns:a16="http://schemas.microsoft.com/office/drawing/2014/main" id="{5D8DC009-8FEE-BB56-B732-5516C3E7641F}"/>
              </a:ext>
            </a:extLst>
          </p:cNvPr>
          <p:cNvSpPr txBox="1">
            <a:spLocks/>
          </p:cNvSpPr>
          <p:nvPr/>
        </p:nvSpPr>
        <p:spPr>
          <a:xfrm>
            <a:off x="5706562" y="3934423"/>
            <a:ext cx="2156100" cy="6675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Conclusion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3A1FF861-A19B-AC0B-10EF-0264C7284144}"/>
              </a:ext>
            </a:extLst>
          </p:cNvPr>
          <p:cNvSpPr txBox="1">
            <a:spLocks/>
          </p:cNvSpPr>
          <p:nvPr/>
        </p:nvSpPr>
        <p:spPr>
          <a:xfrm>
            <a:off x="4527522" y="3833009"/>
            <a:ext cx="989700" cy="3570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6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371BCAC-3B72-0F97-A226-F0ECCFDFC3B2}"/>
              </a:ext>
            </a:extLst>
          </p:cNvPr>
          <p:cNvSpPr txBox="1">
            <a:spLocks/>
          </p:cNvSpPr>
          <p:nvPr/>
        </p:nvSpPr>
        <p:spPr>
          <a:xfrm>
            <a:off x="8667796" y="4778375"/>
            <a:ext cx="386751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14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59D4D082-687D-C309-2387-3C91CE8DBBB3}"/>
              </a:ext>
            </a:extLst>
          </p:cNvPr>
          <p:cNvSpPr/>
          <p:nvPr/>
        </p:nvSpPr>
        <p:spPr>
          <a:xfrm>
            <a:off x="8236663" y="4011509"/>
            <a:ext cx="539589" cy="357000"/>
          </a:xfrm>
          <a:prstGeom prst="left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9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C9A3-018F-8C21-67B1-EFCAA36F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69663"/>
            <a:ext cx="7479783" cy="45563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paper highlights the significance of human mobility data analysis in various domains, including transportation planning, urban development, epidemiology, and social network analysis.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B650A1-EDE8-201E-DC32-53F13649424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0"/>
            <a:ext cx="7704000" cy="571800"/>
          </a:xfrm>
        </p:spPr>
        <p:txBody>
          <a:bodyPr/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Conclusions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C76FD54-E727-28C2-01EB-DC7398A8E16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323369" y="5192051"/>
            <a:ext cx="2175300" cy="6024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B7C20C-46EB-FC7B-73DC-68D072F4F558}"/>
              </a:ext>
            </a:extLst>
          </p:cNvPr>
          <p:cNvSpPr txBox="1">
            <a:spLocks/>
          </p:cNvSpPr>
          <p:nvPr/>
        </p:nvSpPr>
        <p:spPr>
          <a:xfrm>
            <a:off x="651891" y="2449195"/>
            <a:ext cx="7479783" cy="45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paper emphasizes the importance of machine learning in harnessing the potential of large-scale human mobility data.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C4AB06-E657-C5DE-76AA-BFD87993CAA9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39669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6586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0AECB7-306B-C9BF-D2F4-94792E34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62" y="1022400"/>
            <a:ext cx="7704000" cy="3098700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Toch, E., Lerner, B., Ben-Zion, E. </a:t>
            </a:r>
            <a:r>
              <a:rPr lang="en-US" b="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”Analyzing large-scale human mobility data: a survey of machine learning methods and applications”. 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Knowl</a:t>
            </a:r>
            <a:r>
              <a:rPr lang="en-US" b="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Inf Syst</a:t>
            </a:r>
            <a:r>
              <a:rPr lang="en-U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58</a:t>
            </a:r>
            <a:r>
              <a:rPr lang="en-U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501–523 .</a:t>
            </a:r>
            <a:r>
              <a:rPr lang="en-US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en-U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.[</a:t>
            </a:r>
            <a:r>
              <a:rPr lang="en-US" b="0" i="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CrossRef</a:t>
            </a:r>
            <a:r>
              <a:rPr lang="en-U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B5143-DE66-8D3E-A225-DDD21A19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0" y="0"/>
            <a:ext cx="7704000" cy="572700"/>
          </a:xfrm>
        </p:spPr>
        <p:txBody>
          <a:bodyPr/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98D6294-4284-A49B-81ED-E0D3C0D4E571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39669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3945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5A9E4-9B41-C3FC-B9DA-D13464B4F145}"/>
              </a:ext>
            </a:extLst>
          </p:cNvPr>
          <p:cNvSpPr txBox="1"/>
          <p:nvPr/>
        </p:nvSpPr>
        <p:spPr>
          <a:xfrm>
            <a:off x="3200400" y="2217807"/>
            <a:ext cx="2743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Thank you. 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Donut 24">
            <a:extLst>
              <a:ext uri="{FF2B5EF4-FFF2-40B4-BE49-F238E27FC236}">
                <a16:creationId xmlns:a16="http://schemas.microsoft.com/office/drawing/2014/main" id="{5B69A06B-8870-DF3B-0D33-A41BB61C7466}"/>
              </a:ext>
            </a:extLst>
          </p:cNvPr>
          <p:cNvSpPr/>
          <p:nvPr/>
        </p:nvSpPr>
        <p:spPr>
          <a:xfrm>
            <a:off x="4263245" y="1595272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0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962347-BADE-603B-D758-0A1FBF484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696" y="982838"/>
            <a:ext cx="3170583" cy="667500"/>
          </a:xfr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Introduction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1113A6-8215-8796-CD93-148353EA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79" y="951206"/>
            <a:ext cx="798900" cy="357000"/>
          </a:xfr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7AD381-D718-7BD7-5A35-3C2DEC35908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3304" y="2379919"/>
            <a:ext cx="3369366" cy="667500"/>
          </a:xfrm>
        </p:spPr>
        <p:txBody>
          <a:bodyPr anchor="t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Machine Learning Methods for Human Mobility Analysis</a:t>
            </a:r>
            <a:endParaRPr lang="en-US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  <a:p>
            <a:pPr algn="ctr"/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D84227-261C-CEAE-729E-F807C04D8CD2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04379" y="2390975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3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C464FAD-5A05-4AC1-6FF8-BAE951A1909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362749" y="1016521"/>
            <a:ext cx="2991678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Understanding Human Mobility Data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32E107-B86A-B6D4-166A-0D54501C7D7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4527522" y="940158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5DAF1-9185-FE51-2FCE-73EF70621B6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527522" y="2379927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B9293CB-D4C4-08A9-DF12-366B1481B67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104049"/>
            <a:ext cx="7704000" cy="571800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Table of contents</a:t>
            </a: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C1646B2D-1868-EB3A-1116-69660F72BF2D}"/>
              </a:ext>
            </a:extLst>
          </p:cNvPr>
          <p:cNvSpPr txBox="1">
            <a:spLocks/>
          </p:cNvSpPr>
          <p:nvPr/>
        </p:nvSpPr>
        <p:spPr>
          <a:xfrm>
            <a:off x="5218631" y="2340550"/>
            <a:ext cx="3279913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Application classes of human mobility patterns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F57F6140-0E59-3BF6-409A-945809DB9FE2}"/>
              </a:ext>
            </a:extLst>
          </p:cNvPr>
          <p:cNvSpPr txBox="1">
            <a:spLocks/>
          </p:cNvSpPr>
          <p:nvPr/>
        </p:nvSpPr>
        <p:spPr>
          <a:xfrm>
            <a:off x="4527522" y="237991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69B6EE65-FD29-51A0-8B3B-738C1BD742A7}"/>
              </a:ext>
            </a:extLst>
          </p:cNvPr>
          <p:cNvSpPr txBox="1">
            <a:spLocks/>
          </p:cNvSpPr>
          <p:nvPr/>
        </p:nvSpPr>
        <p:spPr>
          <a:xfrm>
            <a:off x="1027330" y="3856259"/>
            <a:ext cx="3289853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Challenges and Future Directions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E9AC44E8-51CC-B31A-F097-A9BB8BF5E145}"/>
              </a:ext>
            </a:extLst>
          </p:cNvPr>
          <p:cNvSpPr txBox="1">
            <a:spLocks/>
          </p:cNvSpPr>
          <p:nvPr/>
        </p:nvSpPr>
        <p:spPr>
          <a:xfrm>
            <a:off x="411717" y="3838021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5</a:t>
            </a:r>
          </a:p>
        </p:txBody>
      </p:sp>
      <p:sp>
        <p:nvSpPr>
          <p:cNvPr id="21" name="Subtitle 10">
            <a:extLst>
              <a:ext uri="{FF2B5EF4-FFF2-40B4-BE49-F238E27FC236}">
                <a16:creationId xmlns:a16="http://schemas.microsoft.com/office/drawing/2014/main" id="{5D8DC009-8FEE-BB56-B732-5516C3E7641F}"/>
              </a:ext>
            </a:extLst>
          </p:cNvPr>
          <p:cNvSpPr txBox="1">
            <a:spLocks/>
          </p:cNvSpPr>
          <p:nvPr/>
        </p:nvSpPr>
        <p:spPr>
          <a:xfrm>
            <a:off x="5706562" y="3934423"/>
            <a:ext cx="21561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Conclusion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3A1FF861-A19B-AC0B-10EF-0264C7284144}"/>
              </a:ext>
            </a:extLst>
          </p:cNvPr>
          <p:cNvSpPr txBox="1">
            <a:spLocks/>
          </p:cNvSpPr>
          <p:nvPr/>
        </p:nvSpPr>
        <p:spPr>
          <a:xfrm>
            <a:off x="4527522" y="383300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6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371BCAC-3B72-0F97-A226-F0ECCFDFC3B2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276546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/>
              <a:t>1</a:t>
            </a:r>
            <a:endParaRPr lang="en-US" dirty="0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04737012-8D5B-5C4E-303B-49E0565E76B0}"/>
              </a:ext>
            </a:extLst>
          </p:cNvPr>
          <p:cNvSpPr/>
          <p:nvPr/>
        </p:nvSpPr>
        <p:spPr>
          <a:xfrm rot="10800000">
            <a:off x="141922" y="1100928"/>
            <a:ext cx="539589" cy="357000"/>
          </a:xfrm>
          <a:prstGeom prst="left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F7999807-67C4-648D-7066-5F9A7EB8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8245" y="-223869"/>
            <a:ext cx="1486107" cy="19338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ED7C866-BE11-8121-19DB-894DA6B2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93" y="-19878"/>
            <a:ext cx="1486107" cy="1933845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B7FC8A3-D5CE-4E11-AD06-9F014486BDF8}"/>
              </a:ext>
            </a:extLst>
          </p:cNvPr>
          <p:cNvSpPr/>
          <p:nvPr/>
        </p:nvSpPr>
        <p:spPr>
          <a:xfrm>
            <a:off x="5691443" y="1362552"/>
            <a:ext cx="3179925" cy="2885179"/>
          </a:xfrm>
          <a:custGeom>
            <a:avLst/>
            <a:gdLst>
              <a:gd name="connsiteX0" fmla="*/ 1125613 w 2249450"/>
              <a:gd name="connsiteY0" fmla="*/ 301864 h 2247981"/>
              <a:gd name="connsiteX1" fmla="*/ 303879 w 2249450"/>
              <a:gd name="connsiteY1" fmla="*/ 1118832 h 2247981"/>
              <a:gd name="connsiteX2" fmla="*/ 1124313 w 2249450"/>
              <a:gd name="connsiteY2" fmla="*/ 1942733 h 2247981"/>
              <a:gd name="connsiteX3" fmla="*/ 1946047 w 2249450"/>
              <a:gd name="connsiteY3" fmla="*/ 1121865 h 2247981"/>
              <a:gd name="connsiteX4" fmla="*/ 1125613 w 2249450"/>
              <a:gd name="connsiteY4" fmla="*/ 301864 h 2247981"/>
              <a:gd name="connsiteX5" fmla="*/ 1000096 w 2249450"/>
              <a:gd name="connsiteY5" fmla="*/ 120 h 2247981"/>
              <a:gd name="connsiteX6" fmla="*/ 1038065 w 2249450"/>
              <a:gd name="connsiteY6" fmla="*/ 40955 h 2247981"/>
              <a:gd name="connsiteX7" fmla="*/ 1066670 w 2249450"/>
              <a:gd name="connsiteY7" fmla="*/ 136304 h 2247981"/>
              <a:gd name="connsiteX8" fmla="*/ 1094841 w 2249450"/>
              <a:gd name="connsiteY8" fmla="*/ 161875 h 2247981"/>
              <a:gd name="connsiteX9" fmla="*/ 1156384 w 2249450"/>
              <a:gd name="connsiteY9" fmla="*/ 161875 h 2247981"/>
              <a:gd name="connsiteX10" fmla="*/ 1183689 w 2249450"/>
              <a:gd name="connsiteY10" fmla="*/ 137171 h 2247981"/>
              <a:gd name="connsiteX11" fmla="*/ 1215761 w 2249450"/>
              <a:gd name="connsiteY11" fmla="*/ 31853 h 2247981"/>
              <a:gd name="connsiteX12" fmla="*/ 1259534 w 2249450"/>
              <a:gd name="connsiteY12" fmla="*/ 215 h 2247981"/>
              <a:gd name="connsiteX13" fmla="*/ 1271236 w 2249450"/>
              <a:gd name="connsiteY13" fmla="*/ 649 h 2247981"/>
              <a:gd name="connsiteX14" fmla="*/ 1321511 w 2249450"/>
              <a:gd name="connsiteY14" fmla="*/ 54824 h 2247981"/>
              <a:gd name="connsiteX15" fmla="*/ 1324545 w 2249450"/>
              <a:gd name="connsiteY15" fmla="*/ 155807 h 2247981"/>
              <a:gd name="connsiteX16" fmla="*/ 1342315 w 2249450"/>
              <a:gd name="connsiteY16" fmla="*/ 185278 h 2247981"/>
              <a:gd name="connsiteX17" fmla="*/ 1406459 w 2249450"/>
              <a:gd name="connsiteY17" fmla="*/ 202182 h 2247981"/>
              <a:gd name="connsiteX18" fmla="*/ 1436797 w 2249450"/>
              <a:gd name="connsiteY18" fmla="*/ 186145 h 2247981"/>
              <a:gd name="connsiteX19" fmla="*/ 1494439 w 2249450"/>
              <a:gd name="connsiteY19" fmla="*/ 93830 h 2247981"/>
              <a:gd name="connsiteX20" fmla="*/ 1550348 w 2249450"/>
              <a:gd name="connsiteY20" fmla="*/ 74327 h 2247981"/>
              <a:gd name="connsiteX21" fmla="*/ 1560317 w 2249450"/>
              <a:gd name="connsiteY21" fmla="*/ 77794 h 2247981"/>
              <a:gd name="connsiteX22" fmla="*/ 1591955 w 2249450"/>
              <a:gd name="connsiteY22" fmla="*/ 139771 h 2247981"/>
              <a:gd name="connsiteX23" fmla="*/ 1569418 w 2249450"/>
              <a:gd name="connsiteY23" fmla="*/ 236854 h 2247981"/>
              <a:gd name="connsiteX24" fmla="*/ 1585021 w 2249450"/>
              <a:gd name="connsiteY24" fmla="*/ 278894 h 2247981"/>
              <a:gd name="connsiteX25" fmla="*/ 1635295 w 2249450"/>
              <a:gd name="connsiteY25" fmla="*/ 306632 h 2247981"/>
              <a:gd name="connsiteX26" fmla="*/ 1668668 w 2249450"/>
              <a:gd name="connsiteY26" fmla="*/ 298831 h 2247981"/>
              <a:gd name="connsiteX27" fmla="*/ 1748414 w 2249450"/>
              <a:gd name="connsiteY27" fmla="*/ 224718 h 2247981"/>
              <a:gd name="connsiteX28" fmla="*/ 1807357 w 2249450"/>
              <a:gd name="connsiteY28" fmla="*/ 219951 h 2247981"/>
              <a:gd name="connsiteX29" fmla="*/ 1810390 w 2249450"/>
              <a:gd name="connsiteY29" fmla="*/ 222118 h 2247981"/>
              <a:gd name="connsiteX30" fmla="*/ 1829028 w 2249450"/>
              <a:gd name="connsiteY30" fmla="*/ 297097 h 2247981"/>
              <a:gd name="connsiteX31" fmla="*/ 1782653 w 2249450"/>
              <a:gd name="connsiteY31" fmla="*/ 383778 h 2247981"/>
              <a:gd name="connsiteX32" fmla="*/ 1786554 w 2249450"/>
              <a:gd name="connsiteY32" fmla="*/ 424951 h 2247981"/>
              <a:gd name="connsiteX33" fmla="*/ 1825560 w 2249450"/>
              <a:gd name="connsiteY33" fmla="*/ 463524 h 2247981"/>
              <a:gd name="connsiteX34" fmla="*/ 1864567 w 2249450"/>
              <a:gd name="connsiteY34" fmla="*/ 466992 h 2247981"/>
              <a:gd name="connsiteX35" fmla="*/ 1962949 w 2249450"/>
              <a:gd name="connsiteY35" fmla="*/ 414982 h 2247981"/>
              <a:gd name="connsiteX36" fmla="*/ 2016690 w 2249450"/>
              <a:gd name="connsiteY36" fmla="*/ 426251 h 2247981"/>
              <a:gd name="connsiteX37" fmla="*/ 2033160 w 2249450"/>
              <a:gd name="connsiteY37" fmla="*/ 448355 h 2247981"/>
              <a:gd name="connsiteX38" fmla="*/ 2028826 w 2249450"/>
              <a:gd name="connsiteY38" fmla="*/ 496896 h 2247981"/>
              <a:gd name="connsiteX39" fmla="*/ 1950380 w 2249450"/>
              <a:gd name="connsiteY39" fmla="*/ 581410 h 2247981"/>
              <a:gd name="connsiteX40" fmla="*/ 1943446 w 2249450"/>
              <a:gd name="connsiteY40" fmla="*/ 616082 h 2247981"/>
              <a:gd name="connsiteX41" fmla="*/ 1973351 w 2249450"/>
              <a:gd name="connsiteY41" fmla="*/ 668091 h 2247981"/>
              <a:gd name="connsiteX42" fmla="*/ 2011490 w 2249450"/>
              <a:gd name="connsiteY42" fmla="*/ 680660 h 2247981"/>
              <a:gd name="connsiteX43" fmla="*/ 2122441 w 2249450"/>
              <a:gd name="connsiteY43" fmla="*/ 655522 h 2247981"/>
              <a:gd name="connsiteX44" fmla="*/ 2163615 w 2249450"/>
              <a:gd name="connsiteY44" fmla="*/ 674592 h 2247981"/>
              <a:gd name="connsiteX45" fmla="*/ 2176617 w 2249450"/>
              <a:gd name="connsiteY45" fmla="*/ 704496 h 2247981"/>
              <a:gd name="connsiteX46" fmla="*/ 2158847 w 2249450"/>
              <a:gd name="connsiteY46" fmla="*/ 753038 h 2247981"/>
              <a:gd name="connsiteX47" fmla="*/ 2067399 w 2249450"/>
              <a:gd name="connsiteY47" fmla="*/ 809815 h 2247981"/>
              <a:gd name="connsiteX48" fmla="*/ 2047896 w 2249450"/>
              <a:gd name="connsiteY48" fmla="*/ 852289 h 2247981"/>
              <a:gd name="connsiteX49" fmla="*/ 2061331 w 2249450"/>
              <a:gd name="connsiteY49" fmla="*/ 901696 h 2247981"/>
              <a:gd name="connsiteX50" fmla="*/ 2093837 w 2249450"/>
              <a:gd name="connsiteY50" fmla="*/ 924667 h 2247981"/>
              <a:gd name="connsiteX51" fmla="*/ 2207822 w 2249450"/>
              <a:gd name="connsiteY51" fmla="*/ 929001 h 2247981"/>
              <a:gd name="connsiteX52" fmla="*/ 2244661 w 2249450"/>
              <a:gd name="connsiteY52" fmla="*/ 958039 h 2247981"/>
              <a:gd name="connsiteX53" fmla="*/ 2249429 w 2249450"/>
              <a:gd name="connsiteY53" fmla="*/ 993144 h 2247981"/>
              <a:gd name="connsiteX54" fmla="*/ 2221257 w 2249450"/>
              <a:gd name="connsiteY54" fmla="*/ 1033018 h 2247981"/>
              <a:gd name="connsiteX55" fmla="*/ 2118540 w 2249450"/>
              <a:gd name="connsiteY55" fmla="*/ 1064657 h 2247981"/>
              <a:gd name="connsiteX56" fmla="*/ 2086469 w 2249450"/>
              <a:gd name="connsiteY56" fmla="*/ 1105396 h 2247981"/>
              <a:gd name="connsiteX57" fmla="*/ 2088636 w 2249450"/>
              <a:gd name="connsiteY57" fmla="*/ 1159139 h 2247981"/>
              <a:gd name="connsiteX58" fmla="*/ 2110740 w 2249450"/>
              <a:gd name="connsiteY58" fmla="*/ 1182542 h 2247981"/>
              <a:gd name="connsiteX59" fmla="*/ 2218657 w 2249450"/>
              <a:gd name="connsiteY59" fmla="*/ 1215481 h 2247981"/>
              <a:gd name="connsiteX60" fmla="*/ 2249429 w 2249450"/>
              <a:gd name="connsiteY60" fmla="*/ 1258388 h 2247981"/>
              <a:gd name="connsiteX61" fmla="*/ 2249429 w 2249450"/>
              <a:gd name="connsiteY61" fmla="*/ 1266189 h 2247981"/>
              <a:gd name="connsiteX62" fmla="*/ 2193953 w 2249450"/>
              <a:gd name="connsiteY62" fmla="*/ 1321231 h 2247981"/>
              <a:gd name="connsiteX63" fmla="*/ 2091670 w 2249450"/>
              <a:gd name="connsiteY63" fmla="*/ 1324265 h 2247981"/>
              <a:gd name="connsiteX64" fmla="*/ 2064365 w 2249450"/>
              <a:gd name="connsiteY64" fmla="*/ 1341168 h 2247981"/>
              <a:gd name="connsiteX65" fmla="*/ 2047029 w 2249450"/>
              <a:gd name="connsiteY65" fmla="*/ 1405312 h 2247981"/>
              <a:gd name="connsiteX66" fmla="*/ 2063932 w 2249450"/>
              <a:gd name="connsiteY66" fmla="*/ 1436517 h 2247981"/>
              <a:gd name="connsiteX67" fmla="*/ 2154080 w 2249450"/>
              <a:gd name="connsiteY67" fmla="*/ 1492859 h 2247981"/>
              <a:gd name="connsiteX68" fmla="*/ 2174450 w 2249450"/>
              <a:gd name="connsiteY68" fmla="*/ 1550502 h 2247981"/>
              <a:gd name="connsiteX69" fmla="*/ 2160147 w 2249450"/>
              <a:gd name="connsiteY69" fmla="*/ 1579974 h 2247981"/>
              <a:gd name="connsiteX70" fmla="*/ 2132410 w 2249450"/>
              <a:gd name="connsiteY70" fmla="*/ 1593843 h 2247981"/>
              <a:gd name="connsiteX71" fmla="*/ 2063498 w 2249450"/>
              <a:gd name="connsiteY71" fmla="*/ 1578674 h 2247981"/>
              <a:gd name="connsiteX72" fmla="*/ 2007156 w 2249450"/>
              <a:gd name="connsiteY72" fmla="*/ 1565671 h 2247981"/>
              <a:gd name="connsiteX73" fmla="*/ 1977684 w 2249450"/>
              <a:gd name="connsiteY73" fmla="*/ 1574773 h 2247981"/>
              <a:gd name="connsiteX74" fmla="*/ 1942146 w 2249450"/>
              <a:gd name="connsiteY74" fmla="*/ 1638483 h 2247981"/>
              <a:gd name="connsiteX75" fmla="*/ 1950813 w 2249450"/>
              <a:gd name="connsiteY75" fmla="*/ 1665787 h 2247981"/>
              <a:gd name="connsiteX76" fmla="*/ 2026659 w 2249450"/>
              <a:gd name="connsiteY76" fmla="*/ 1747268 h 2247981"/>
              <a:gd name="connsiteX77" fmla="*/ 2031427 w 2249450"/>
              <a:gd name="connsiteY77" fmla="*/ 1803177 h 2247981"/>
              <a:gd name="connsiteX78" fmla="*/ 2028393 w 2249450"/>
              <a:gd name="connsiteY78" fmla="*/ 1807511 h 2247981"/>
              <a:gd name="connsiteX79" fmla="*/ 1952114 w 2249450"/>
              <a:gd name="connsiteY79" fmla="*/ 1826581 h 2247981"/>
              <a:gd name="connsiteX80" fmla="*/ 1864133 w 2249450"/>
              <a:gd name="connsiteY80" fmla="*/ 1779773 h 2247981"/>
              <a:gd name="connsiteX81" fmla="*/ 1829894 w 2249450"/>
              <a:gd name="connsiteY81" fmla="*/ 1781073 h 2247981"/>
              <a:gd name="connsiteX82" fmla="*/ 1785254 w 2249450"/>
              <a:gd name="connsiteY82" fmla="*/ 1824847 h 2247981"/>
              <a:gd name="connsiteX83" fmla="*/ 1783086 w 2249450"/>
              <a:gd name="connsiteY83" fmla="*/ 1862553 h 2247981"/>
              <a:gd name="connsiteX84" fmla="*/ 1835095 w 2249450"/>
              <a:gd name="connsiteY84" fmla="*/ 1960936 h 2247981"/>
              <a:gd name="connsiteX85" fmla="*/ 1826427 w 2249450"/>
              <a:gd name="connsiteY85" fmla="*/ 2012077 h 2247981"/>
              <a:gd name="connsiteX86" fmla="*/ 1817759 w 2249450"/>
              <a:gd name="connsiteY86" fmla="*/ 2019879 h 2247981"/>
              <a:gd name="connsiteX87" fmla="*/ 1743213 w 2249450"/>
              <a:gd name="connsiteY87" fmla="*/ 2017278 h 2247981"/>
              <a:gd name="connsiteX88" fmla="*/ 1670402 w 2249450"/>
              <a:gd name="connsiteY88" fmla="*/ 1949233 h 2247981"/>
              <a:gd name="connsiteX89" fmla="*/ 1633128 w 2249450"/>
              <a:gd name="connsiteY89" fmla="*/ 1941866 h 2247981"/>
              <a:gd name="connsiteX90" fmla="*/ 1581987 w 2249450"/>
              <a:gd name="connsiteY90" fmla="*/ 1970904 h 2247981"/>
              <a:gd name="connsiteX91" fmla="*/ 1569418 w 2249450"/>
              <a:gd name="connsiteY91" fmla="*/ 2009043 h 2247981"/>
              <a:gd name="connsiteX92" fmla="*/ 1595423 w 2249450"/>
              <a:gd name="connsiteY92" fmla="*/ 2122595 h 2247981"/>
              <a:gd name="connsiteX93" fmla="*/ 1578519 w 2249450"/>
              <a:gd name="connsiteY93" fmla="*/ 2160301 h 2247981"/>
              <a:gd name="connsiteX94" fmla="*/ 1546448 w 2249450"/>
              <a:gd name="connsiteY94" fmla="*/ 2174604 h 2247981"/>
              <a:gd name="connsiteX95" fmla="*/ 1497473 w 2249450"/>
              <a:gd name="connsiteY95" fmla="*/ 2157268 h 2247981"/>
              <a:gd name="connsiteX96" fmla="*/ 1440698 w 2249450"/>
              <a:gd name="connsiteY96" fmla="*/ 2065819 h 2247981"/>
              <a:gd name="connsiteX97" fmla="*/ 1398224 w 2249450"/>
              <a:gd name="connsiteY97" fmla="*/ 2045883 h 2247981"/>
              <a:gd name="connsiteX98" fmla="*/ 1352716 w 2249450"/>
              <a:gd name="connsiteY98" fmla="*/ 2058018 h 2247981"/>
              <a:gd name="connsiteX99" fmla="*/ 1324979 w 2249450"/>
              <a:gd name="connsiteY99" fmla="*/ 2095725 h 2247981"/>
              <a:gd name="connsiteX100" fmla="*/ 1321945 w 2249450"/>
              <a:gd name="connsiteY100" fmla="*/ 2198007 h 2247981"/>
              <a:gd name="connsiteX101" fmla="*/ 1282505 w 2249450"/>
              <a:gd name="connsiteY101" fmla="*/ 2244815 h 2247981"/>
              <a:gd name="connsiteX102" fmla="*/ 1257801 w 2249450"/>
              <a:gd name="connsiteY102" fmla="*/ 2247849 h 2247981"/>
              <a:gd name="connsiteX103" fmla="*/ 1217928 w 2249450"/>
              <a:gd name="connsiteY103" fmla="*/ 2220978 h 2247981"/>
              <a:gd name="connsiteX104" fmla="*/ 1184556 w 2249450"/>
              <a:gd name="connsiteY104" fmla="*/ 2112194 h 2247981"/>
              <a:gd name="connsiteX105" fmla="*/ 1153351 w 2249450"/>
              <a:gd name="connsiteY105" fmla="*/ 2085322 h 2247981"/>
              <a:gd name="connsiteX106" fmla="*/ 1096142 w 2249450"/>
              <a:gd name="connsiteY106" fmla="*/ 2085756 h 2247981"/>
              <a:gd name="connsiteX107" fmla="*/ 1068403 w 2249450"/>
              <a:gd name="connsiteY107" fmla="*/ 2109593 h 2247981"/>
              <a:gd name="connsiteX108" fmla="*/ 1036765 w 2249450"/>
              <a:gd name="connsiteY108" fmla="*/ 2212310 h 2247981"/>
              <a:gd name="connsiteX109" fmla="*/ 983457 w 2249450"/>
              <a:gd name="connsiteY109" fmla="*/ 2246549 h 2247981"/>
              <a:gd name="connsiteX110" fmla="*/ 929715 w 2249450"/>
              <a:gd name="connsiteY110" fmla="*/ 2185872 h 2247981"/>
              <a:gd name="connsiteX111" fmla="*/ 927114 w 2249450"/>
              <a:gd name="connsiteY111" fmla="*/ 2092691 h 2247981"/>
              <a:gd name="connsiteX112" fmla="*/ 907611 w 2249450"/>
              <a:gd name="connsiteY112" fmla="*/ 2061485 h 2247981"/>
              <a:gd name="connsiteX113" fmla="*/ 844334 w 2249450"/>
              <a:gd name="connsiteY113" fmla="*/ 2045449 h 2247981"/>
              <a:gd name="connsiteX114" fmla="*/ 813995 w 2249450"/>
              <a:gd name="connsiteY114" fmla="*/ 2061485 h 2247981"/>
              <a:gd name="connsiteX115" fmla="*/ 756353 w 2249450"/>
              <a:gd name="connsiteY115" fmla="*/ 2153801 h 2247981"/>
              <a:gd name="connsiteX116" fmla="*/ 702610 w 2249450"/>
              <a:gd name="connsiteY116" fmla="*/ 2173304 h 2247981"/>
              <a:gd name="connsiteX117" fmla="*/ 698710 w 2249450"/>
              <a:gd name="connsiteY117" fmla="*/ 2172004 h 2247981"/>
              <a:gd name="connsiteX118" fmla="*/ 659703 w 2249450"/>
              <a:gd name="connsiteY118" fmla="*/ 2103959 h 2247981"/>
              <a:gd name="connsiteX119" fmla="*/ 681807 w 2249450"/>
              <a:gd name="connsiteY119" fmla="*/ 2008176 h 2247981"/>
              <a:gd name="connsiteX120" fmla="*/ 667505 w 2249450"/>
              <a:gd name="connsiteY120" fmla="*/ 1969170 h 2247981"/>
              <a:gd name="connsiteX121" fmla="*/ 621130 w 2249450"/>
              <a:gd name="connsiteY121" fmla="*/ 1942300 h 2247981"/>
              <a:gd name="connsiteX122" fmla="*/ 579091 w 2249450"/>
              <a:gd name="connsiteY122" fmla="*/ 1950100 h 2247981"/>
              <a:gd name="connsiteX123" fmla="*/ 500645 w 2249450"/>
              <a:gd name="connsiteY123" fmla="*/ 2023345 h 2247981"/>
              <a:gd name="connsiteX124" fmla="*/ 445603 w 2249450"/>
              <a:gd name="connsiteY124" fmla="*/ 2028547 h 2247981"/>
              <a:gd name="connsiteX125" fmla="*/ 437801 w 2249450"/>
              <a:gd name="connsiteY125" fmla="*/ 2023345 h 2247981"/>
              <a:gd name="connsiteX126" fmla="*/ 420465 w 2249450"/>
              <a:gd name="connsiteY126" fmla="*/ 1950967 h 2247981"/>
              <a:gd name="connsiteX127" fmla="*/ 467272 w 2249450"/>
              <a:gd name="connsiteY127" fmla="*/ 1862987 h 2247981"/>
              <a:gd name="connsiteX128" fmla="*/ 463805 w 2249450"/>
              <a:gd name="connsiteY128" fmla="*/ 1821813 h 2247981"/>
              <a:gd name="connsiteX129" fmla="*/ 424799 w 2249450"/>
              <a:gd name="connsiteY129" fmla="*/ 1783240 h 2247981"/>
              <a:gd name="connsiteX130" fmla="*/ 384492 w 2249450"/>
              <a:gd name="connsiteY130" fmla="*/ 1780206 h 2247981"/>
              <a:gd name="connsiteX131" fmla="*/ 286977 w 2249450"/>
              <a:gd name="connsiteY131" fmla="*/ 1831782 h 2247981"/>
              <a:gd name="connsiteX132" fmla="*/ 233668 w 2249450"/>
              <a:gd name="connsiteY132" fmla="*/ 1821813 h 2247981"/>
              <a:gd name="connsiteX133" fmla="*/ 230201 w 2249450"/>
              <a:gd name="connsiteY133" fmla="*/ 1817912 h 2247981"/>
              <a:gd name="connsiteX134" fmla="*/ 232368 w 2249450"/>
              <a:gd name="connsiteY134" fmla="*/ 1738166 h 2247981"/>
              <a:gd name="connsiteX135" fmla="*/ 297811 w 2249450"/>
              <a:gd name="connsiteY135" fmla="*/ 1668388 h 2247981"/>
              <a:gd name="connsiteX136" fmla="*/ 305613 w 2249450"/>
              <a:gd name="connsiteY136" fmla="*/ 1630248 h 2247981"/>
              <a:gd name="connsiteX137" fmla="*/ 275708 w 2249450"/>
              <a:gd name="connsiteY137" fmla="*/ 1578240 h 2247981"/>
              <a:gd name="connsiteX138" fmla="*/ 238002 w 2249450"/>
              <a:gd name="connsiteY138" fmla="*/ 1567405 h 2247981"/>
              <a:gd name="connsiteX139" fmla="*/ 143520 w 2249450"/>
              <a:gd name="connsiteY139" fmla="*/ 1589075 h 2247981"/>
              <a:gd name="connsiteX140" fmla="*/ 130951 w 2249450"/>
              <a:gd name="connsiteY140" fmla="*/ 1592109 h 2247981"/>
              <a:gd name="connsiteX141" fmla="*/ 84144 w 2249450"/>
              <a:gd name="connsiteY141" fmla="*/ 1569138 h 2247981"/>
              <a:gd name="connsiteX142" fmla="*/ 73308 w 2249450"/>
              <a:gd name="connsiteY142" fmla="*/ 1544001 h 2247981"/>
              <a:gd name="connsiteX143" fmla="*/ 90645 w 2249450"/>
              <a:gd name="connsiteY143" fmla="*/ 1495026 h 2247981"/>
              <a:gd name="connsiteX144" fmla="*/ 179493 w 2249450"/>
              <a:gd name="connsiteY144" fmla="*/ 1439551 h 2247981"/>
              <a:gd name="connsiteX145" fmla="*/ 200729 w 2249450"/>
              <a:gd name="connsiteY145" fmla="*/ 1389710 h 2247981"/>
              <a:gd name="connsiteX146" fmla="*/ 187293 w 2249450"/>
              <a:gd name="connsiteY146" fmla="*/ 1344635 h 2247981"/>
              <a:gd name="connsiteX147" fmla="*/ 154788 w 2249450"/>
              <a:gd name="connsiteY147" fmla="*/ 1322965 h 2247981"/>
              <a:gd name="connsiteX148" fmla="*/ 49905 w 2249450"/>
              <a:gd name="connsiteY148" fmla="*/ 1319931 h 2247981"/>
              <a:gd name="connsiteX149" fmla="*/ 3097 w 2249450"/>
              <a:gd name="connsiteY149" fmla="*/ 1280491 h 2247981"/>
              <a:gd name="connsiteX150" fmla="*/ 1364 w 2249450"/>
              <a:gd name="connsiteY150" fmla="*/ 1271390 h 2247981"/>
              <a:gd name="connsiteX151" fmla="*/ 40803 w 2249450"/>
              <a:gd name="connsiteY151" fmla="*/ 1211580 h 2247981"/>
              <a:gd name="connsiteX152" fmla="*/ 134852 w 2249450"/>
              <a:gd name="connsiteY152" fmla="*/ 1182975 h 2247981"/>
              <a:gd name="connsiteX153" fmla="*/ 163023 w 2249450"/>
              <a:gd name="connsiteY153" fmla="*/ 1151337 h 2247981"/>
              <a:gd name="connsiteX154" fmla="*/ 161722 w 2249450"/>
              <a:gd name="connsiteY154" fmla="*/ 1091094 h 2247981"/>
              <a:gd name="connsiteX155" fmla="*/ 139619 w 2249450"/>
              <a:gd name="connsiteY155" fmla="*/ 1066390 h 2247981"/>
              <a:gd name="connsiteX156" fmla="*/ 39503 w 2249450"/>
              <a:gd name="connsiteY156" fmla="*/ 1035618 h 2247981"/>
              <a:gd name="connsiteX157" fmla="*/ 1364 w 2249450"/>
              <a:gd name="connsiteY157" fmla="*/ 980143 h 2247981"/>
              <a:gd name="connsiteX158" fmla="*/ 5264 w 2249450"/>
              <a:gd name="connsiteY158" fmla="*/ 957172 h 2247981"/>
              <a:gd name="connsiteX159" fmla="*/ 41237 w 2249450"/>
              <a:gd name="connsiteY159" fmla="*/ 928568 h 2247981"/>
              <a:gd name="connsiteX160" fmla="*/ 138319 w 2249450"/>
              <a:gd name="connsiteY160" fmla="*/ 925534 h 2247981"/>
              <a:gd name="connsiteX161" fmla="*/ 152621 w 2249450"/>
              <a:gd name="connsiteY161" fmla="*/ 925100 h 2247981"/>
              <a:gd name="connsiteX162" fmla="*/ 191194 w 2249450"/>
              <a:gd name="connsiteY162" fmla="*/ 894762 h 2247981"/>
              <a:gd name="connsiteX163" fmla="*/ 202462 w 2249450"/>
              <a:gd name="connsiteY163" fmla="*/ 851855 h 2247981"/>
              <a:gd name="connsiteX164" fmla="*/ 184260 w 2249450"/>
              <a:gd name="connsiteY164" fmla="*/ 811115 h 2247981"/>
              <a:gd name="connsiteX165" fmla="*/ 95412 w 2249450"/>
              <a:gd name="connsiteY165" fmla="*/ 755639 h 2247981"/>
              <a:gd name="connsiteX166" fmla="*/ 75475 w 2249450"/>
              <a:gd name="connsiteY166" fmla="*/ 698863 h 2247981"/>
              <a:gd name="connsiteX167" fmla="*/ 88044 w 2249450"/>
              <a:gd name="connsiteY167" fmla="*/ 671558 h 2247981"/>
              <a:gd name="connsiteX168" fmla="*/ 127050 w 2249450"/>
              <a:gd name="connsiteY168" fmla="*/ 655089 h 2247981"/>
              <a:gd name="connsiteX169" fmla="*/ 238002 w 2249450"/>
              <a:gd name="connsiteY169" fmla="*/ 680660 h 2247981"/>
              <a:gd name="connsiteX170" fmla="*/ 278308 w 2249450"/>
              <a:gd name="connsiteY170" fmla="*/ 667224 h 2247981"/>
              <a:gd name="connsiteX171" fmla="*/ 305613 w 2249450"/>
              <a:gd name="connsiteY171" fmla="*/ 619550 h 2247981"/>
              <a:gd name="connsiteX172" fmla="*/ 297811 w 2249450"/>
              <a:gd name="connsiteY172" fmla="*/ 578810 h 2247981"/>
              <a:gd name="connsiteX173" fmla="*/ 224133 w 2249450"/>
              <a:gd name="connsiteY173" fmla="*/ 500363 h 2247981"/>
              <a:gd name="connsiteX174" fmla="*/ 219799 w 2249450"/>
              <a:gd name="connsiteY174" fmla="*/ 444454 h 2247981"/>
              <a:gd name="connsiteX175" fmla="*/ 227167 w 2249450"/>
              <a:gd name="connsiteY175" fmla="*/ 433619 h 2247981"/>
              <a:gd name="connsiteX176" fmla="*/ 293910 w 2249450"/>
              <a:gd name="connsiteY176" fmla="*/ 418883 h 2247981"/>
              <a:gd name="connsiteX177" fmla="*/ 384059 w 2249450"/>
              <a:gd name="connsiteY177" fmla="*/ 466992 h 2247981"/>
              <a:gd name="connsiteX178" fmla="*/ 426533 w 2249450"/>
              <a:gd name="connsiteY178" fmla="*/ 463091 h 2247981"/>
              <a:gd name="connsiteX179" fmla="*/ 462939 w 2249450"/>
              <a:gd name="connsiteY179" fmla="*/ 427118 h 2247981"/>
              <a:gd name="connsiteX180" fmla="*/ 467706 w 2249450"/>
              <a:gd name="connsiteY180" fmla="*/ 383778 h 2247981"/>
              <a:gd name="connsiteX181" fmla="*/ 415264 w 2249450"/>
              <a:gd name="connsiteY181" fmla="*/ 285395 h 2247981"/>
              <a:gd name="connsiteX182" fmla="*/ 424366 w 2249450"/>
              <a:gd name="connsiteY182" fmla="*/ 235554 h 2247981"/>
              <a:gd name="connsiteX183" fmla="*/ 451670 w 2249450"/>
              <a:gd name="connsiteY183" fmla="*/ 215184 h 2247981"/>
              <a:gd name="connsiteX184" fmla="*/ 495877 w 2249450"/>
              <a:gd name="connsiteY184" fmla="*/ 219951 h 2247981"/>
              <a:gd name="connsiteX185" fmla="*/ 570856 w 2249450"/>
              <a:gd name="connsiteY185" fmla="*/ 289729 h 2247981"/>
              <a:gd name="connsiteX186" fmla="*/ 634133 w 2249450"/>
              <a:gd name="connsiteY186" fmla="*/ 298831 h 2247981"/>
              <a:gd name="connsiteX187" fmla="*/ 669672 w 2249450"/>
              <a:gd name="connsiteY187" fmla="*/ 276727 h 2247981"/>
              <a:gd name="connsiteX188" fmla="*/ 681807 w 2249450"/>
              <a:gd name="connsiteY188" fmla="*/ 239455 h 2247981"/>
              <a:gd name="connsiteX189" fmla="*/ 656670 w 2249450"/>
              <a:gd name="connsiteY189" fmla="*/ 131103 h 2247981"/>
              <a:gd name="connsiteX190" fmla="*/ 677907 w 2249450"/>
              <a:gd name="connsiteY190" fmla="*/ 84729 h 2247981"/>
              <a:gd name="connsiteX191" fmla="*/ 706945 w 2249450"/>
              <a:gd name="connsiteY191" fmla="*/ 72593 h 2247981"/>
              <a:gd name="connsiteX192" fmla="*/ 752886 w 2249450"/>
              <a:gd name="connsiteY192" fmla="*/ 89063 h 2247981"/>
              <a:gd name="connsiteX193" fmla="*/ 810962 w 2249450"/>
              <a:gd name="connsiteY193" fmla="*/ 182679 h 2247981"/>
              <a:gd name="connsiteX194" fmla="*/ 851269 w 2249450"/>
              <a:gd name="connsiteY194" fmla="*/ 202182 h 2247981"/>
              <a:gd name="connsiteX195" fmla="*/ 905444 w 2249450"/>
              <a:gd name="connsiteY195" fmla="*/ 187012 h 2247981"/>
              <a:gd name="connsiteX196" fmla="*/ 925381 w 2249450"/>
              <a:gd name="connsiteY196" fmla="*/ 157974 h 2247981"/>
              <a:gd name="connsiteX197" fmla="*/ 929715 w 2249450"/>
              <a:gd name="connsiteY197" fmla="*/ 45289 h 2247981"/>
              <a:gd name="connsiteX198" fmla="*/ 961786 w 2249450"/>
              <a:gd name="connsiteY198" fmla="*/ 4116 h 2247981"/>
              <a:gd name="connsiteX199" fmla="*/ 973488 w 2249450"/>
              <a:gd name="connsiteY199" fmla="*/ 1515 h 2247981"/>
              <a:gd name="connsiteX200" fmla="*/ 1000096 w 2249450"/>
              <a:gd name="connsiteY200" fmla="*/ 120 h 224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249450" h="2247981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5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A19FF0-D40F-8CD9-556F-EB9EB548D8A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l="4298" r="4298"/>
          <a:stretch>
            <a:fillRect/>
          </a:stretch>
        </p:blipFill>
        <p:spPr>
          <a:xfrm>
            <a:off x="6108700" y="1778000"/>
            <a:ext cx="2344738" cy="2054225"/>
          </a:xfrm>
        </p:spPr>
      </p:pic>
      <p:sp>
        <p:nvSpPr>
          <p:cNvPr id="46" name="Google Shape;233;p31">
            <a:extLst>
              <a:ext uri="{FF2B5EF4-FFF2-40B4-BE49-F238E27FC236}">
                <a16:creationId xmlns:a16="http://schemas.microsoft.com/office/drawing/2014/main" id="{F623BF81-9856-1F38-15AC-72B896E024DD}"/>
              </a:ext>
            </a:extLst>
          </p:cNvPr>
          <p:cNvSpPr txBox="1">
            <a:spLocks/>
          </p:cNvSpPr>
          <p:nvPr/>
        </p:nvSpPr>
        <p:spPr>
          <a:xfrm>
            <a:off x="254840" y="1060221"/>
            <a:ext cx="5865300" cy="706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  <a:sym typeface="Cambria"/>
              </a:rPr>
              <a:t>The importance of large-scale human mobility data analysis: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Google Shape;234;p31">
            <a:extLst>
              <a:ext uri="{FF2B5EF4-FFF2-40B4-BE49-F238E27FC236}">
                <a16:creationId xmlns:a16="http://schemas.microsoft.com/office/drawing/2014/main" id="{A34ACBEA-DBD7-8CB6-73C7-D42780C08054}"/>
              </a:ext>
            </a:extLst>
          </p:cNvPr>
          <p:cNvSpPr txBox="1">
            <a:spLocks/>
          </p:cNvSpPr>
          <p:nvPr/>
        </p:nvSpPr>
        <p:spPr>
          <a:xfrm>
            <a:off x="720000" y="0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Introduction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062812-99E4-FD5C-D12D-DD1D3EFB5B41}"/>
              </a:ext>
            </a:extLst>
          </p:cNvPr>
          <p:cNvSpPr txBox="1"/>
          <p:nvPr/>
        </p:nvSpPr>
        <p:spPr>
          <a:xfrm>
            <a:off x="720000" y="1838739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1. Urban Planning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B269E0-5DDF-C540-C0B9-A1F08CAD53F5}"/>
              </a:ext>
            </a:extLst>
          </p:cNvPr>
          <p:cNvSpPr txBox="1"/>
          <p:nvPr/>
        </p:nvSpPr>
        <p:spPr>
          <a:xfrm>
            <a:off x="720000" y="2537780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2. Transportation Management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C79CBE-6F40-7559-D045-8221AAC9CF1D}"/>
              </a:ext>
            </a:extLst>
          </p:cNvPr>
          <p:cNvSpPr txBox="1"/>
          <p:nvPr/>
        </p:nvSpPr>
        <p:spPr>
          <a:xfrm>
            <a:off x="711793" y="3217302"/>
            <a:ext cx="4848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3. Public Health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65D792-98A0-A117-222F-3A83B7E22F1A}"/>
              </a:ext>
            </a:extLst>
          </p:cNvPr>
          <p:cNvSpPr txBox="1"/>
          <p:nvPr/>
        </p:nvSpPr>
        <p:spPr>
          <a:xfrm>
            <a:off x="720000" y="3896824"/>
            <a:ext cx="4848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4. Business Optimization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1E3146-F5B6-BA28-525B-05D8BA98D818}"/>
              </a:ext>
            </a:extLst>
          </p:cNvPr>
          <p:cNvSpPr txBox="1"/>
          <p:nvPr/>
        </p:nvSpPr>
        <p:spPr>
          <a:xfrm>
            <a:off x="711793" y="4576346"/>
            <a:ext cx="51499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5.  Emergency Response</a:t>
            </a:r>
          </a:p>
        </p:txBody>
      </p:sp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8F9BE956-E108-125A-E8AB-515B0C1A2D5C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276546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2</a:t>
            </a:r>
          </a:p>
        </p:txBody>
      </p:sp>
      <p:pic>
        <p:nvPicPr>
          <p:cNvPr id="60" name="Picture Placeholder 4">
            <a:extLst>
              <a:ext uri="{FF2B5EF4-FFF2-40B4-BE49-F238E27FC236}">
                <a16:creationId xmlns:a16="http://schemas.microsoft.com/office/drawing/2014/main" id="{5D353799-21B0-E364-74AA-6C46C8A39984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5"/>
          <a:srcRect l="30952" r="30952"/>
          <a:stretch>
            <a:fillRect/>
          </a:stretch>
        </p:blipFill>
        <p:spPr>
          <a:xfrm>
            <a:off x="6108700" y="1777999"/>
            <a:ext cx="2344738" cy="2054226"/>
          </a:xfrm>
        </p:spPr>
      </p:pic>
      <p:pic>
        <p:nvPicPr>
          <p:cNvPr id="61" name="Picture Placeholder 11">
            <a:extLst>
              <a:ext uri="{FF2B5EF4-FFF2-40B4-BE49-F238E27FC236}">
                <a16:creationId xmlns:a16="http://schemas.microsoft.com/office/drawing/2014/main" id="{916433B3-B801-2BA0-5A4D-4AA0B9748B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848" r="16848"/>
          <a:stretch>
            <a:fillRect/>
          </a:stretch>
        </p:blipFill>
        <p:spPr>
          <a:xfrm>
            <a:off x="6129164" y="1775425"/>
            <a:ext cx="2324274" cy="2056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pic>
        <p:nvPicPr>
          <p:cNvPr id="62" name="Picture Placeholder 47">
            <a:extLst>
              <a:ext uri="{FF2B5EF4-FFF2-40B4-BE49-F238E27FC236}">
                <a16:creationId xmlns:a16="http://schemas.microsoft.com/office/drawing/2014/main" id="{523970CC-148E-33E5-3746-946672CF42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697" r="22697"/>
          <a:stretch>
            <a:fillRect/>
          </a:stretch>
        </p:blipFill>
        <p:spPr>
          <a:xfrm>
            <a:off x="6108700" y="1734413"/>
            <a:ext cx="2344738" cy="21624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pic>
        <p:nvPicPr>
          <p:cNvPr id="63" name="Picture Placeholder 55">
            <a:extLst>
              <a:ext uri="{FF2B5EF4-FFF2-40B4-BE49-F238E27FC236}">
                <a16:creationId xmlns:a16="http://schemas.microsoft.com/office/drawing/2014/main" id="{497B3CC9-34BC-816B-47E7-76AA629E450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727" r="16727"/>
          <a:stretch>
            <a:fillRect/>
          </a:stretch>
        </p:blipFill>
        <p:spPr>
          <a:xfrm>
            <a:off x="6120156" y="1740985"/>
            <a:ext cx="2342306" cy="214926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6" grpId="0" build="p"/>
      <p:bldP spid="48" grpId="0"/>
      <p:bldP spid="49" grpId="0"/>
      <p:bldP spid="54" grpId="0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body" idx="1"/>
          </p:nvPr>
        </p:nvSpPr>
        <p:spPr>
          <a:xfrm>
            <a:off x="362335" y="834376"/>
            <a:ext cx="5865300" cy="706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machine learning methods are useful in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Human Mobility?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Introduction 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95D56-78AF-1F2C-EB62-294178CA8E8A}"/>
              </a:ext>
            </a:extLst>
          </p:cNvPr>
          <p:cNvSpPr txBox="1"/>
          <p:nvPr/>
        </p:nvSpPr>
        <p:spPr>
          <a:xfrm>
            <a:off x="720000" y="1817608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Handling Big Data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DA2D9-E467-FB50-4A65-16D596009C89}"/>
              </a:ext>
            </a:extLst>
          </p:cNvPr>
          <p:cNvSpPr txBox="1"/>
          <p:nvPr/>
        </p:nvSpPr>
        <p:spPr>
          <a:xfrm>
            <a:off x="720000" y="2843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47E11-DA1A-28C0-9D63-18F6602F0A92}"/>
              </a:ext>
            </a:extLst>
          </p:cNvPr>
          <p:cNvSpPr txBox="1"/>
          <p:nvPr/>
        </p:nvSpPr>
        <p:spPr>
          <a:xfrm>
            <a:off x="720000" y="2314048"/>
            <a:ext cx="4848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a-IR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Pattern Discovery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3EB3-9E1A-3746-278C-6178F074518E}"/>
              </a:ext>
            </a:extLst>
          </p:cNvPr>
          <p:cNvSpPr txBox="1"/>
          <p:nvPr/>
        </p:nvSpPr>
        <p:spPr>
          <a:xfrm>
            <a:off x="720000" y="3350354"/>
            <a:ext cx="4848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Anomaly Detection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10DEA-EA78-7AFF-B3F4-2E69D34EE6AC}"/>
              </a:ext>
            </a:extLst>
          </p:cNvPr>
          <p:cNvSpPr txBox="1"/>
          <p:nvPr/>
        </p:nvSpPr>
        <p:spPr>
          <a:xfrm>
            <a:off x="720000" y="3857109"/>
            <a:ext cx="5149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Personalization and Context-Awareness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452A3A-ABC5-FEFF-D842-97E5DBC99454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276546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6A4B9-B409-7381-3ABE-D548C67A2B84}"/>
              </a:ext>
            </a:extLst>
          </p:cNvPr>
          <p:cNvSpPr txBox="1"/>
          <p:nvPr/>
        </p:nvSpPr>
        <p:spPr>
          <a:xfrm>
            <a:off x="709138" y="4355524"/>
            <a:ext cx="4853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Scalability and Automation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049B6-202E-1708-C379-0EF5ED4C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00" y="1948405"/>
            <a:ext cx="3452117" cy="194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1E22F-7A18-C26A-7FBE-7775F282E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683" y="1986539"/>
            <a:ext cx="3624350" cy="1917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E03FE3-01AA-9CD3-994C-2B3CD8485C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58" r="59649" b="4300"/>
          <a:stretch/>
        </p:blipFill>
        <p:spPr>
          <a:xfrm>
            <a:off x="4633829" y="1638068"/>
            <a:ext cx="3801033" cy="2930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30088E-4ED1-79FE-91BE-87C2EF2D8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172" y="1613284"/>
            <a:ext cx="4236551" cy="29308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93836-A8E7-A8DD-4D1D-38D72FB51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171" y="1579006"/>
            <a:ext cx="4236551" cy="29765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5E13E8-CF3C-C731-7ABE-5B32B62CC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746" y="1571888"/>
            <a:ext cx="4510170" cy="30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3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build="p"/>
      <p:bldP spid="3" grpId="0"/>
      <p:bldP spid="7" grpId="0"/>
      <p:bldP spid="9" grpId="0"/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962347-BADE-603B-D758-0A1FBF484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696" y="982838"/>
            <a:ext cx="3170583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Introduction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1113A6-8215-8796-CD93-148353EA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79" y="951206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7AD381-D718-7BD7-5A35-3C2DEC35908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3304" y="2379919"/>
            <a:ext cx="3369366" cy="667500"/>
          </a:xfrm>
        </p:spPr>
        <p:txBody>
          <a:bodyPr anchor="t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Machine Learning Methods for Human Mobility Analysis</a:t>
            </a:r>
            <a:endParaRPr lang="en-US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  <a:p>
            <a:pPr algn="ctr"/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D84227-261C-CEAE-729E-F807C04D8CD2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04379" y="2390975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3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C464FAD-5A05-4AC1-6FF8-BAE951A1909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362749" y="1016521"/>
            <a:ext cx="2991678" cy="667500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Understanding Human Mobility Data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32E107-B86A-B6D4-166A-0D54501C7D7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4527522" y="940158"/>
            <a:ext cx="989700" cy="357000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5DAF1-9185-FE51-2FCE-73EF70621B6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527522" y="2379927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B9293CB-D4C4-08A9-DF12-366B1481B67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104049"/>
            <a:ext cx="7704000" cy="571800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Table of contents</a:t>
            </a: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C1646B2D-1868-EB3A-1116-69660F72BF2D}"/>
              </a:ext>
            </a:extLst>
          </p:cNvPr>
          <p:cNvSpPr txBox="1">
            <a:spLocks/>
          </p:cNvSpPr>
          <p:nvPr/>
        </p:nvSpPr>
        <p:spPr>
          <a:xfrm>
            <a:off x="5218631" y="2340550"/>
            <a:ext cx="3279913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Application classes of human mobility patterns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F57F6140-0E59-3BF6-409A-945809DB9FE2}"/>
              </a:ext>
            </a:extLst>
          </p:cNvPr>
          <p:cNvSpPr txBox="1">
            <a:spLocks/>
          </p:cNvSpPr>
          <p:nvPr/>
        </p:nvSpPr>
        <p:spPr>
          <a:xfrm>
            <a:off x="4527522" y="237991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69B6EE65-FD29-51A0-8B3B-738C1BD742A7}"/>
              </a:ext>
            </a:extLst>
          </p:cNvPr>
          <p:cNvSpPr txBox="1">
            <a:spLocks/>
          </p:cNvSpPr>
          <p:nvPr/>
        </p:nvSpPr>
        <p:spPr>
          <a:xfrm>
            <a:off x="1027330" y="3856259"/>
            <a:ext cx="3289853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Challenges and Future Directions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E9AC44E8-51CC-B31A-F097-A9BB8BF5E145}"/>
              </a:ext>
            </a:extLst>
          </p:cNvPr>
          <p:cNvSpPr txBox="1">
            <a:spLocks/>
          </p:cNvSpPr>
          <p:nvPr/>
        </p:nvSpPr>
        <p:spPr>
          <a:xfrm>
            <a:off x="411717" y="3838021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5</a:t>
            </a:r>
          </a:p>
        </p:txBody>
      </p:sp>
      <p:sp>
        <p:nvSpPr>
          <p:cNvPr id="21" name="Subtitle 10">
            <a:extLst>
              <a:ext uri="{FF2B5EF4-FFF2-40B4-BE49-F238E27FC236}">
                <a16:creationId xmlns:a16="http://schemas.microsoft.com/office/drawing/2014/main" id="{5D8DC009-8FEE-BB56-B732-5516C3E7641F}"/>
              </a:ext>
            </a:extLst>
          </p:cNvPr>
          <p:cNvSpPr txBox="1">
            <a:spLocks/>
          </p:cNvSpPr>
          <p:nvPr/>
        </p:nvSpPr>
        <p:spPr>
          <a:xfrm>
            <a:off x="5706562" y="3934423"/>
            <a:ext cx="21561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Conclusion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3A1FF861-A19B-AC0B-10EF-0264C7284144}"/>
              </a:ext>
            </a:extLst>
          </p:cNvPr>
          <p:cNvSpPr txBox="1">
            <a:spLocks/>
          </p:cNvSpPr>
          <p:nvPr/>
        </p:nvSpPr>
        <p:spPr>
          <a:xfrm>
            <a:off x="4527522" y="383300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6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371BCAC-3B72-0F97-A226-F0ECCFDFC3B2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276546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6C6637F2-FBBC-0B7A-D925-06BDFDCE412F}"/>
              </a:ext>
            </a:extLst>
          </p:cNvPr>
          <p:cNvSpPr/>
          <p:nvPr/>
        </p:nvSpPr>
        <p:spPr>
          <a:xfrm>
            <a:off x="8354427" y="1118658"/>
            <a:ext cx="539589" cy="357000"/>
          </a:xfrm>
          <a:prstGeom prst="left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9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D952-220D-0292-8B10-7EF6B76FC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2"/>
            <a:ext cx="7704000" cy="571800"/>
          </a:xfrm>
        </p:spPr>
        <p:txBody>
          <a:bodyPr/>
          <a:lstStyle/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Understanding Human Mobility Data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22E2A-3B3C-8AA0-430C-EC9D8951D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755051"/>
            <a:ext cx="3317744" cy="334752"/>
          </a:xfrm>
        </p:spPr>
        <p:txBody>
          <a:bodyPr/>
          <a:lstStyle/>
          <a:p>
            <a:r>
              <a:rPr lang="en-US" sz="1400" dirty="0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human mobility?</a:t>
            </a:r>
            <a:endParaRPr lang="fa-IR" sz="1400" dirty="0">
              <a:solidFill>
                <a:schemeClr val="bg1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chemeClr val="bg1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7FDC6-317D-F1A3-13DB-AF0F78BABC9C}"/>
              </a:ext>
            </a:extLst>
          </p:cNvPr>
          <p:cNvSpPr txBox="1"/>
          <p:nvPr/>
        </p:nvSpPr>
        <p:spPr>
          <a:xfrm>
            <a:off x="719999" y="1319074"/>
            <a:ext cx="5739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>
              <a:buNone/>
            </a:pP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The challenges associated with large-scale human motion data analysis:</a:t>
            </a:r>
            <a:endParaRPr lang="fa-IR" dirty="0">
              <a:solidFill>
                <a:schemeClr val="bg1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3B3DB-DF9B-72C5-E039-84A16E93628B}"/>
              </a:ext>
            </a:extLst>
          </p:cNvPr>
          <p:cNvSpPr txBox="1"/>
          <p:nvPr/>
        </p:nvSpPr>
        <p:spPr>
          <a:xfrm>
            <a:off x="1188675" y="2125677"/>
            <a:ext cx="1453598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Data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CB2ED-829F-10DA-F005-3406B8FA5B57}"/>
              </a:ext>
            </a:extLst>
          </p:cNvPr>
          <p:cNvSpPr txBox="1"/>
          <p:nvPr/>
        </p:nvSpPr>
        <p:spPr>
          <a:xfrm>
            <a:off x="1188675" y="2865358"/>
            <a:ext cx="1453598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Data Quality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D656D-BAE0-DA98-007F-0CADCBC02B32}"/>
              </a:ext>
            </a:extLst>
          </p:cNvPr>
          <p:cNvSpPr txBox="1"/>
          <p:nvPr/>
        </p:nvSpPr>
        <p:spPr>
          <a:xfrm>
            <a:off x="1185430" y="3621369"/>
            <a:ext cx="1453598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Scalability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1303A-EC01-97B3-9319-B69275B9381C}"/>
              </a:ext>
            </a:extLst>
          </p:cNvPr>
          <p:cNvSpPr txBox="1"/>
          <p:nvPr/>
        </p:nvSpPr>
        <p:spPr>
          <a:xfrm>
            <a:off x="1185430" y="4377380"/>
            <a:ext cx="1453598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Privacy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A5687-E793-AC1B-1A6C-E7F10F6407D6}"/>
              </a:ext>
            </a:extLst>
          </p:cNvPr>
          <p:cNvSpPr txBox="1"/>
          <p:nvPr/>
        </p:nvSpPr>
        <p:spPr>
          <a:xfrm>
            <a:off x="3634362" y="2129056"/>
            <a:ext cx="2424494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Spatial and Temporal Complexity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68021-C1BB-5298-EAB6-8386E5EACD32}"/>
              </a:ext>
            </a:extLst>
          </p:cNvPr>
          <p:cNvSpPr txBox="1"/>
          <p:nvPr/>
        </p:nvSpPr>
        <p:spPr>
          <a:xfrm>
            <a:off x="3612252" y="2936078"/>
            <a:ext cx="2424493" cy="461665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integration of Multiple Data 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CE79C-B9AE-A3E3-1D1D-8040861CE3A2}"/>
              </a:ext>
            </a:extLst>
          </p:cNvPr>
          <p:cNvSpPr txBox="1"/>
          <p:nvPr/>
        </p:nvSpPr>
        <p:spPr>
          <a:xfrm>
            <a:off x="3612253" y="3628755"/>
            <a:ext cx="2424492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Interpretation and Visualization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4B856C-4771-1696-2EA7-A755BB38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50" y="1306331"/>
            <a:ext cx="1885950" cy="2857500"/>
          </a:xfrm>
          <a:prstGeom prst="roundRect">
            <a:avLst>
              <a:gd name="adj" fmla="val 11397"/>
            </a:avLst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5DF86CA-0922-3DC8-CA73-883801DC7EB5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276546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215DEC-4841-77D5-A9A5-A76792F3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66" y="2005136"/>
            <a:ext cx="461666" cy="461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EE4110-89D3-86C2-2C70-E7511B3E6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7" y="2721763"/>
            <a:ext cx="575424" cy="5754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31EED3-A793-403D-C0DF-4F96E5202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01" y="3466845"/>
            <a:ext cx="600821" cy="6008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AA2A44-0BA0-D0B1-40B2-D814E523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02" y="4090482"/>
            <a:ext cx="850794" cy="8507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415AED-DD39-92BE-13A4-5D5E0C456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543" y="2022293"/>
            <a:ext cx="517329" cy="5173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B5A1DF-9A65-DC11-7FC2-8F1CD78709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9288" y="2939991"/>
            <a:ext cx="453837" cy="4538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D1B8AD-3DC6-A64B-0676-555D5B76A4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8587" y="3506485"/>
            <a:ext cx="575424" cy="5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9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962347-BADE-603B-D758-0A1FBF484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696" y="982838"/>
            <a:ext cx="3170583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Introduction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1113A6-8215-8796-CD93-148353EA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79" y="951206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7AD381-D718-7BD7-5A35-3C2DEC35908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3304" y="2379919"/>
            <a:ext cx="3369366" cy="667500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Machine Learning Methods for Human Mobility Analysis</a:t>
            </a:r>
            <a:endParaRPr lang="en-US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  <a:p>
            <a:pPr algn="ctr"/>
            <a:b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</a:br>
            <a:endParaRPr lang="en-US" b="1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D84227-261C-CEAE-729E-F807C04D8CD2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04379" y="2390975"/>
            <a:ext cx="798900" cy="357000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3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C464FAD-5A05-4AC1-6FF8-BAE951A1909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362749" y="1016521"/>
            <a:ext cx="2991678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Understanding Human Mobility Data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32E107-B86A-B6D4-166A-0D54501C7D7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4527522" y="940158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5DAF1-9185-FE51-2FCE-73EF70621B6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527522" y="2379927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B9293CB-D4C4-08A9-DF12-366B1481B67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104049"/>
            <a:ext cx="7704000" cy="571800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Table of contents</a:t>
            </a: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C1646B2D-1868-EB3A-1116-69660F72BF2D}"/>
              </a:ext>
            </a:extLst>
          </p:cNvPr>
          <p:cNvSpPr txBox="1">
            <a:spLocks/>
          </p:cNvSpPr>
          <p:nvPr/>
        </p:nvSpPr>
        <p:spPr>
          <a:xfrm>
            <a:off x="5218631" y="2340550"/>
            <a:ext cx="3279913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Application classes of human mobility patterns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F57F6140-0E59-3BF6-409A-945809DB9FE2}"/>
              </a:ext>
            </a:extLst>
          </p:cNvPr>
          <p:cNvSpPr txBox="1">
            <a:spLocks/>
          </p:cNvSpPr>
          <p:nvPr/>
        </p:nvSpPr>
        <p:spPr>
          <a:xfrm>
            <a:off x="4527522" y="237991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69B6EE65-FD29-51A0-8B3B-738C1BD742A7}"/>
              </a:ext>
            </a:extLst>
          </p:cNvPr>
          <p:cNvSpPr txBox="1">
            <a:spLocks/>
          </p:cNvSpPr>
          <p:nvPr/>
        </p:nvSpPr>
        <p:spPr>
          <a:xfrm>
            <a:off x="1027330" y="3856259"/>
            <a:ext cx="3289853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Challenges and Future Directions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E9AC44E8-51CC-B31A-F097-A9BB8BF5E145}"/>
              </a:ext>
            </a:extLst>
          </p:cNvPr>
          <p:cNvSpPr txBox="1">
            <a:spLocks/>
          </p:cNvSpPr>
          <p:nvPr/>
        </p:nvSpPr>
        <p:spPr>
          <a:xfrm>
            <a:off x="411717" y="3838021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5</a:t>
            </a:r>
          </a:p>
        </p:txBody>
      </p:sp>
      <p:sp>
        <p:nvSpPr>
          <p:cNvPr id="21" name="Subtitle 10">
            <a:extLst>
              <a:ext uri="{FF2B5EF4-FFF2-40B4-BE49-F238E27FC236}">
                <a16:creationId xmlns:a16="http://schemas.microsoft.com/office/drawing/2014/main" id="{5D8DC009-8FEE-BB56-B732-5516C3E7641F}"/>
              </a:ext>
            </a:extLst>
          </p:cNvPr>
          <p:cNvSpPr txBox="1">
            <a:spLocks/>
          </p:cNvSpPr>
          <p:nvPr/>
        </p:nvSpPr>
        <p:spPr>
          <a:xfrm>
            <a:off x="5706562" y="3934423"/>
            <a:ext cx="21561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Conclusion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3A1FF861-A19B-AC0B-10EF-0264C7284144}"/>
              </a:ext>
            </a:extLst>
          </p:cNvPr>
          <p:cNvSpPr txBox="1">
            <a:spLocks/>
          </p:cNvSpPr>
          <p:nvPr/>
        </p:nvSpPr>
        <p:spPr>
          <a:xfrm>
            <a:off x="4527522" y="383300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6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371BCAC-3B72-0F97-A226-F0ECCFDFC3B2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276546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089A1175-C4C7-772D-AFA3-90E917B280D4}"/>
              </a:ext>
            </a:extLst>
          </p:cNvPr>
          <p:cNvSpPr/>
          <p:nvPr/>
        </p:nvSpPr>
        <p:spPr>
          <a:xfrm rot="10800000">
            <a:off x="180411" y="2555977"/>
            <a:ext cx="539589" cy="357000"/>
          </a:xfrm>
          <a:prstGeom prst="left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8BBB-73E4-6CCA-AA3E-7D3E28B0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2"/>
            <a:ext cx="7704000" cy="571800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Machine Learning Methods for Human Mobility Analysis</a:t>
            </a:r>
            <a:endParaRPr lang="en-US" sz="1800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ACD16-D40E-BD00-8B05-E29F468DCBBF}"/>
              </a:ext>
            </a:extLst>
          </p:cNvPr>
          <p:cNvSpPr txBox="1"/>
          <p:nvPr/>
        </p:nvSpPr>
        <p:spPr>
          <a:xfrm>
            <a:off x="907321" y="1007558"/>
            <a:ext cx="2152402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1. Clustering Algorithms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67453-0397-C668-177E-DC4ED1F604E0}"/>
              </a:ext>
            </a:extLst>
          </p:cNvPr>
          <p:cNvSpPr txBox="1"/>
          <p:nvPr/>
        </p:nvSpPr>
        <p:spPr>
          <a:xfrm>
            <a:off x="907321" y="2014308"/>
            <a:ext cx="2152402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2. Classification Algorithms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0CAD1-0A40-E74A-E109-BFB2A08AEE4E}"/>
              </a:ext>
            </a:extLst>
          </p:cNvPr>
          <p:cNvSpPr txBox="1"/>
          <p:nvPr/>
        </p:nvSpPr>
        <p:spPr>
          <a:xfrm>
            <a:off x="907320" y="2958016"/>
            <a:ext cx="2240325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3. Sequence Mining Algorithms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124BD0-6BFC-87B8-B478-C54339917760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276546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4B395A-1F0E-DB14-D6B1-89DBC614E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2" t="10354" r="12152" b="7405"/>
          <a:stretch/>
        </p:blipFill>
        <p:spPr>
          <a:xfrm rot="523761">
            <a:off x="5957497" y="668755"/>
            <a:ext cx="3001875" cy="16849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E94481-20D6-CF9B-1737-01B81C629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84993">
            <a:off x="3271132" y="474483"/>
            <a:ext cx="1971404" cy="17462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0F1365-E052-7C3F-CEDB-96F99137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65623">
            <a:off x="6247528" y="2842196"/>
            <a:ext cx="2687809" cy="16270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05705F-D9B8-F11C-6369-976ACBFE2E59}"/>
              </a:ext>
            </a:extLst>
          </p:cNvPr>
          <p:cNvSpPr txBox="1"/>
          <p:nvPr/>
        </p:nvSpPr>
        <p:spPr>
          <a:xfrm>
            <a:off x="932507" y="3796682"/>
            <a:ext cx="2152402" cy="27699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4. Regression Algorithms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8B5FDB-9E2A-D676-7289-7225CA55E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24942">
            <a:off x="3327943" y="3083986"/>
            <a:ext cx="2666906" cy="17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962347-BADE-603B-D758-0A1FBF484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696" y="982838"/>
            <a:ext cx="3170583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Introduction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1113A6-8215-8796-CD93-148353EA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79" y="951206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7AD381-D718-7BD7-5A35-3C2DEC35908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3304" y="2379919"/>
            <a:ext cx="3369366" cy="667500"/>
          </a:xfrm>
        </p:spPr>
        <p:txBody>
          <a:bodyPr anchor="t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Machine Learning Methods for Human Mobility Analysis</a:t>
            </a:r>
            <a:endParaRPr lang="en-US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  <a:p>
            <a:pPr algn="ctr"/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D84227-261C-CEAE-729E-F807C04D8CD2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04379" y="2390975"/>
            <a:ext cx="7989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3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C464FAD-5A05-4AC1-6FF8-BAE951A1909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362749" y="1016521"/>
            <a:ext cx="2991678" cy="667500"/>
          </a:xfrm>
        </p:spPr>
        <p:txBody>
          <a:bodyPr anchor="t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Understanding Human Mobility Data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32E107-B86A-B6D4-166A-0D54501C7D7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4527522" y="940158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5DAF1-9185-FE51-2FCE-73EF70621B6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527522" y="2379927"/>
            <a:ext cx="989700" cy="357000"/>
          </a:xfrm>
        </p:spPr>
        <p:txBody>
          <a:bodyPr anchor="t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B9293CB-D4C4-08A9-DF12-366B1481B674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104049"/>
            <a:ext cx="7704000" cy="571800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Table of contents</a:t>
            </a: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C1646B2D-1868-EB3A-1116-69660F72BF2D}"/>
              </a:ext>
            </a:extLst>
          </p:cNvPr>
          <p:cNvSpPr txBox="1">
            <a:spLocks/>
          </p:cNvSpPr>
          <p:nvPr/>
        </p:nvSpPr>
        <p:spPr>
          <a:xfrm>
            <a:off x="5218631" y="2340550"/>
            <a:ext cx="3279913" cy="6675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Application classes of human mobility patterns</a:t>
            </a:r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F57F6140-0E59-3BF6-409A-945809DB9FE2}"/>
              </a:ext>
            </a:extLst>
          </p:cNvPr>
          <p:cNvSpPr txBox="1">
            <a:spLocks/>
          </p:cNvSpPr>
          <p:nvPr/>
        </p:nvSpPr>
        <p:spPr>
          <a:xfrm>
            <a:off x="4527522" y="2379919"/>
            <a:ext cx="989700" cy="3570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4</a:t>
            </a: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69B6EE65-FD29-51A0-8B3B-738C1BD742A7}"/>
              </a:ext>
            </a:extLst>
          </p:cNvPr>
          <p:cNvSpPr txBox="1">
            <a:spLocks/>
          </p:cNvSpPr>
          <p:nvPr/>
        </p:nvSpPr>
        <p:spPr>
          <a:xfrm>
            <a:off x="1027330" y="3856259"/>
            <a:ext cx="3289853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Challenges and Future Directions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E9AC44E8-51CC-B31A-F097-A9BB8BF5E145}"/>
              </a:ext>
            </a:extLst>
          </p:cNvPr>
          <p:cNvSpPr txBox="1">
            <a:spLocks/>
          </p:cNvSpPr>
          <p:nvPr/>
        </p:nvSpPr>
        <p:spPr>
          <a:xfrm>
            <a:off x="411717" y="3838021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5</a:t>
            </a:r>
          </a:p>
        </p:txBody>
      </p:sp>
      <p:sp>
        <p:nvSpPr>
          <p:cNvPr id="21" name="Subtitle 10">
            <a:extLst>
              <a:ext uri="{FF2B5EF4-FFF2-40B4-BE49-F238E27FC236}">
                <a16:creationId xmlns:a16="http://schemas.microsoft.com/office/drawing/2014/main" id="{5D8DC009-8FEE-BB56-B732-5516C3E7641F}"/>
              </a:ext>
            </a:extLst>
          </p:cNvPr>
          <p:cNvSpPr txBox="1">
            <a:spLocks/>
          </p:cNvSpPr>
          <p:nvPr/>
        </p:nvSpPr>
        <p:spPr>
          <a:xfrm>
            <a:off x="5706562" y="3934423"/>
            <a:ext cx="21561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Playfair Display"/>
              <a:buNone/>
              <a:defRPr sz="21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Conclusion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3A1FF861-A19B-AC0B-10EF-0264C7284144}"/>
              </a:ext>
            </a:extLst>
          </p:cNvPr>
          <p:cNvSpPr txBox="1">
            <a:spLocks/>
          </p:cNvSpPr>
          <p:nvPr/>
        </p:nvSpPr>
        <p:spPr>
          <a:xfrm>
            <a:off x="4527522" y="3833009"/>
            <a:ext cx="989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B Nazanin" panose="00000400000000000000" pitchFamily="2" charset="-78"/>
              </a:rPr>
              <a:t>6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371BCAC-3B72-0F97-A226-F0ECCFDFC3B2}"/>
              </a:ext>
            </a:extLst>
          </p:cNvPr>
          <p:cNvSpPr txBox="1">
            <a:spLocks/>
          </p:cNvSpPr>
          <p:nvPr/>
        </p:nvSpPr>
        <p:spPr>
          <a:xfrm>
            <a:off x="8667797" y="4778375"/>
            <a:ext cx="276546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8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28367155-E846-5123-A02D-A676E31F8C00}"/>
              </a:ext>
            </a:extLst>
          </p:cNvPr>
          <p:cNvSpPr/>
          <p:nvPr/>
        </p:nvSpPr>
        <p:spPr>
          <a:xfrm>
            <a:off x="8438910" y="2569475"/>
            <a:ext cx="539589" cy="357000"/>
          </a:xfrm>
          <a:prstGeom prst="left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Elegant Lines Pitch Deck by Slidesgo">
  <a:themeElements>
    <a:clrScheme name="Simple Light">
      <a:dk1>
        <a:srgbClr val="302926"/>
      </a:dk1>
      <a:lt1>
        <a:srgbClr val="E7E7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29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579</Words>
  <Application>Microsoft Office PowerPoint</Application>
  <PresentationFormat>On-screen Show (16:9)</PresentationFormat>
  <Paragraphs>174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Cambria</vt:lpstr>
      <vt:lpstr>Arial</vt:lpstr>
      <vt:lpstr>Nunito</vt:lpstr>
      <vt:lpstr>Calibri</vt:lpstr>
      <vt:lpstr>Abril Fatface</vt:lpstr>
      <vt:lpstr>Roboto Condensed Light</vt:lpstr>
      <vt:lpstr>Mistral</vt:lpstr>
      <vt:lpstr>PT Sans</vt:lpstr>
      <vt:lpstr>Playfair Display</vt:lpstr>
      <vt:lpstr>Elegant Lines Pitch Deck by Slidesgo</vt:lpstr>
      <vt:lpstr>Analyzing Large-Scale Human Mobility Data: A Survey of Machine Learning Methods and Applications</vt:lpstr>
      <vt:lpstr>1</vt:lpstr>
      <vt:lpstr>PowerPoint Presentation</vt:lpstr>
      <vt:lpstr>Introduction </vt:lpstr>
      <vt:lpstr>1</vt:lpstr>
      <vt:lpstr>Understanding Human Mobility Data</vt:lpstr>
      <vt:lpstr>1</vt:lpstr>
      <vt:lpstr>Machine Learning Methods for Human Mobility Analysis</vt:lpstr>
      <vt:lpstr>1</vt:lpstr>
      <vt:lpstr>Application classes of human mobility patterns</vt:lpstr>
      <vt:lpstr>Application classes of human mobility patterns</vt:lpstr>
      <vt:lpstr>Application classes of human mobility patterns</vt:lpstr>
      <vt:lpstr>1</vt:lpstr>
      <vt:lpstr>PowerPoint Presentation</vt:lpstr>
      <vt:lpstr>1</vt:lpstr>
      <vt:lpstr> The paper highlights the significance of human mobility data analysis in various domains, including transportation planning, urban development, epidemiology, and social network analysis.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Large-Scale Human Mobility Data: A Survey of Machine Learning Methods and Applications</dc:title>
  <dc:creator>Rozhina ghiasy</dc:creator>
  <cp:lastModifiedBy>Rozhina ghiasy</cp:lastModifiedBy>
  <cp:revision>5</cp:revision>
  <dcterms:modified xsi:type="dcterms:W3CDTF">2023-07-05T19:56:55Z</dcterms:modified>
</cp:coreProperties>
</file>